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72"/>
  </p:notesMasterIdLst>
  <p:handoutMasterIdLst>
    <p:handoutMasterId r:id="rId73"/>
  </p:handoutMasterIdLst>
  <p:sldIdLst>
    <p:sldId id="256" r:id="rId2"/>
    <p:sldId id="782" r:id="rId3"/>
    <p:sldId id="775" r:id="rId4"/>
    <p:sldId id="784" r:id="rId5"/>
    <p:sldId id="721" r:id="rId6"/>
    <p:sldId id="728" r:id="rId7"/>
    <p:sldId id="729" r:id="rId8"/>
    <p:sldId id="783" r:id="rId9"/>
    <p:sldId id="730" r:id="rId10"/>
    <p:sldId id="785" r:id="rId11"/>
    <p:sldId id="786" r:id="rId12"/>
    <p:sldId id="788" r:id="rId13"/>
    <p:sldId id="789" r:id="rId14"/>
    <p:sldId id="790" r:id="rId15"/>
    <p:sldId id="668" r:id="rId16"/>
    <p:sldId id="669" r:id="rId17"/>
    <p:sldId id="771" r:id="rId18"/>
    <p:sldId id="639" r:id="rId19"/>
    <p:sldId id="640" r:id="rId20"/>
    <p:sldId id="709" r:id="rId21"/>
    <p:sldId id="641" r:id="rId22"/>
    <p:sldId id="776" r:id="rId23"/>
    <p:sldId id="643" r:id="rId24"/>
    <p:sldId id="644" r:id="rId25"/>
    <p:sldId id="781" r:id="rId26"/>
    <p:sldId id="673" r:id="rId27"/>
    <p:sldId id="740" r:id="rId28"/>
    <p:sldId id="741" r:id="rId29"/>
    <p:sldId id="742" r:id="rId30"/>
    <p:sldId id="743" r:id="rId31"/>
    <p:sldId id="744" r:id="rId32"/>
    <p:sldId id="745" r:id="rId33"/>
    <p:sldId id="746" r:id="rId34"/>
    <p:sldId id="747" r:id="rId35"/>
    <p:sldId id="748" r:id="rId36"/>
    <p:sldId id="749" r:id="rId37"/>
    <p:sldId id="750" r:id="rId38"/>
    <p:sldId id="751" r:id="rId39"/>
    <p:sldId id="752" r:id="rId40"/>
    <p:sldId id="753" r:id="rId41"/>
    <p:sldId id="755" r:id="rId42"/>
    <p:sldId id="756" r:id="rId43"/>
    <p:sldId id="757" r:id="rId44"/>
    <p:sldId id="758" r:id="rId45"/>
    <p:sldId id="759" r:id="rId46"/>
    <p:sldId id="760" r:id="rId47"/>
    <p:sldId id="761" r:id="rId48"/>
    <p:sldId id="762" r:id="rId49"/>
    <p:sldId id="778" r:id="rId50"/>
    <p:sldId id="763" r:id="rId51"/>
    <p:sldId id="764" r:id="rId52"/>
    <p:sldId id="765" r:id="rId53"/>
    <p:sldId id="767" r:id="rId54"/>
    <p:sldId id="768" r:id="rId55"/>
    <p:sldId id="772" r:id="rId56"/>
    <p:sldId id="702" r:id="rId57"/>
    <p:sldId id="648" r:id="rId58"/>
    <p:sldId id="661" r:id="rId59"/>
    <p:sldId id="774" r:id="rId60"/>
    <p:sldId id="703" r:id="rId61"/>
    <p:sldId id="647" r:id="rId62"/>
    <p:sldId id="710" r:id="rId63"/>
    <p:sldId id="711" r:id="rId64"/>
    <p:sldId id="649" r:id="rId65"/>
    <p:sldId id="712" r:id="rId66"/>
    <p:sldId id="773" r:id="rId67"/>
    <p:sldId id="704" r:id="rId68"/>
    <p:sldId id="655" r:id="rId69"/>
    <p:sldId id="662" r:id="rId70"/>
    <p:sldId id="739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68429" autoAdjust="0"/>
  </p:normalViewPr>
  <p:slideViewPr>
    <p:cSldViewPr>
      <p:cViewPr varScale="1">
        <p:scale>
          <a:sx n="50" d="100"/>
          <a:sy n="50" d="100"/>
        </p:scale>
        <p:origin x="1782" y="54"/>
      </p:cViewPr>
      <p:guideLst>
        <p:guide orient="horz" pos="48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AE969-7C19-174C-8629-B21D31B1B668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0C9AC-D758-0E4F-8150-BF4E08066FC2}">
      <dgm:prSet phldrT="[Text]"/>
      <dgm:spPr>
        <a:solidFill>
          <a:schemeClr val="bg1">
            <a:alpha val="7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1: </a:t>
          </a:r>
          <a:r>
            <a:rPr lang="en-US" dirty="0" smtClean="0">
              <a:solidFill>
                <a:schemeClr val="tx1"/>
              </a:solidFill>
            </a:rPr>
            <a:t>Identify &amp; define </a:t>
          </a:r>
          <a:r>
            <a:rPr lang="en-US" dirty="0">
              <a:solidFill>
                <a:schemeClr val="tx1"/>
              </a:solidFill>
            </a:rPr>
            <a:t>the problem</a:t>
          </a:r>
        </a:p>
      </dgm:t>
    </dgm:pt>
    <dgm:pt modelId="{3D7FBB7E-C7D9-3D49-B245-C5018AFF66D4}" type="parTrans" cxnId="{684139C1-F8D3-F64D-A823-489E49F70C6F}">
      <dgm:prSet/>
      <dgm:spPr/>
      <dgm:t>
        <a:bodyPr/>
        <a:lstStyle/>
        <a:p>
          <a:endParaRPr lang="en-US"/>
        </a:p>
      </dgm:t>
    </dgm:pt>
    <dgm:pt modelId="{6C3ED450-13C9-C049-9EB4-0968C2C72688}" type="sibTrans" cxnId="{684139C1-F8D3-F64D-A823-489E49F70C6F}">
      <dgm:prSet/>
      <dgm:spPr/>
      <dgm:t>
        <a:bodyPr/>
        <a:lstStyle/>
        <a:p>
          <a:endParaRPr lang="en-US"/>
        </a:p>
      </dgm:t>
    </dgm:pt>
    <dgm:pt modelId="{4194A55D-934D-9843-8085-CA443A1F7F7D}">
      <dgm:prSet phldrT="[Text]"/>
      <dgm:spPr>
        <a:solidFill>
          <a:schemeClr val="bg1">
            <a:alpha val="10000"/>
          </a:schemeClr>
        </a:solidFill>
        <a:ln w="5715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2: Determine why the problem is </a:t>
          </a:r>
          <a:r>
            <a:rPr lang="en-US" dirty="0" smtClean="0">
              <a:solidFill>
                <a:schemeClr val="tx1"/>
              </a:solidFill>
            </a:rPr>
            <a:t>happening (i.e., root cause analysis)</a:t>
          </a:r>
          <a:endParaRPr lang="en-US" dirty="0">
            <a:solidFill>
              <a:schemeClr val="tx1"/>
            </a:solidFill>
          </a:endParaRPr>
        </a:p>
      </dgm:t>
    </dgm:pt>
    <dgm:pt modelId="{B3F87A87-84D6-9044-AAC8-12F467FE9433}" type="parTrans" cxnId="{0B93B350-A3B1-6648-8CBB-735B1AB5CCE0}">
      <dgm:prSet/>
      <dgm:spPr/>
      <dgm:t>
        <a:bodyPr/>
        <a:lstStyle/>
        <a:p>
          <a:endParaRPr lang="en-US"/>
        </a:p>
      </dgm:t>
    </dgm:pt>
    <dgm:pt modelId="{D21548BE-A2DF-4743-BA22-A72CED48E5D4}" type="sibTrans" cxnId="{0B93B350-A3B1-6648-8CBB-735B1AB5CCE0}">
      <dgm:prSet/>
      <dgm:spPr/>
      <dgm:t>
        <a:bodyPr/>
        <a:lstStyle/>
        <a:p>
          <a:endParaRPr lang="en-US"/>
        </a:p>
      </dgm:t>
    </dgm:pt>
    <dgm:pt modelId="{B6E2C2AB-1005-774F-A786-846D3EA2A1ED}">
      <dgm:prSet phldrT="[Text]"/>
      <dgm:spPr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3: Select an intervention to address the problem</a:t>
          </a:r>
        </a:p>
      </dgm:t>
    </dgm:pt>
    <dgm:pt modelId="{8EA1E537-CEAC-9144-87E3-99D45EB36E32}" type="parTrans" cxnId="{985B995D-FE47-5D4A-98D6-91974C708681}">
      <dgm:prSet/>
      <dgm:spPr/>
      <dgm:t>
        <a:bodyPr/>
        <a:lstStyle/>
        <a:p>
          <a:endParaRPr lang="en-US"/>
        </a:p>
      </dgm:t>
    </dgm:pt>
    <dgm:pt modelId="{6694917E-A3FE-6944-9118-9E31199FC100}" type="sibTrans" cxnId="{985B995D-FE47-5D4A-98D6-91974C708681}">
      <dgm:prSet/>
      <dgm:spPr/>
      <dgm:t>
        <a:bodyPr/>
        <a:lstStyle/>
        <a:p>
          <a:endParaRPr lang="en-US"/>
        </a:p>
      </dgm:t>
    </dgm:pt>
    <dgm:pt modelId="{E1E8E393-9D0A-1F43-AB5E-0A8760A0EDCE}">
      <dgm:prSet phldrT="[Text]"/>
      <dgm:spPr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4: Implement the intervention with fidelity and determine whether it was effective </a:t>
          </a:r>
        </a:p>
      </dgm:t>
    </dgm:pt>
    <dgm:pt modelId="{1ACA779D-8110-6746-A260-D4FD02A7B46F}" type="parTrans" cxnId="{E9E51794-9FD4-3B46-BEF1-85F057C55C33}">
      <dgm:prSet/>
      <dgm:spPr/>
      <dgm:t>
        <a:bodyPr/>
        <a:lstStyle/>
        <a:p>
          <a:endParaRPr lang="en-US"/>
        </a:p>
      </dgm:t>
    </dgm:pt>
    <dgm:pt modelId="{6E3FC476-0A8B-D744-A397-CE0A8E51F52F}" type="sibTrans" cxnId="{E9E51794-9FD4-3B46-BEF1-85F057C55C33}">
      <dgm:prSet/>
      <dgm:spPr/>
      <dgm:t>
        <a:bodyPr/>
        <a:lstStyle/>
        <a:p>
          <a:endParaRPr lang="en-US"/>
        </a:p>
      </dgm:t>
    </dgm:pt>
    <dgm:pt modelId="{B9238D3A-99FD-354E-82D0-64F17FB39686}" type="pres">
      <dgm:prSet presAssocID="{B4DAE969-7C19-174C-8629-B21D31B1B6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F4D9F-E796-FC4B-AF5E-32CB7A5AAC71}" type="pres">
      <dgm:prSet presAssocID="{B4DAE969-7C19-174C-8629-B21D31B1B668}" presName="cycle" presStyleCnt="0"/>
      <dgm:spPr/>
    </dgm:pt>
    <dgm:pt modelId="{CA8518B0-0515-3A4F-9AEB-EF3AC3D3137A}" type="pres">
      <dgm:prSet presAssocID="{AD70C9AC-D758-0E4F-8150-BF4E08066FC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F8E13-9242-B845-BD43-C4593A769CE5}" type="pres">
      <dgm:prSet presAssocID="{6C3ED450-13C9-C049-9EB4-0968C2C7268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B3EDE05-889A-8D46-8850-9983E5E69BAD}" type="pres">
      <dgm:prSet presAssocID="{4194A55D-934D-9843-8085-CA443A1F7F7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6435F-926B-1C46-B4B6-E137C9BE0A7C}" type="pres">
      <dgm:prSet presAssocID="{B6E2C2AB-1005-774F-A786-846D3EA2A1ED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8ED3D-22A7-3A4C-A928-7F37982B246B}" type="pres">
      <dgm:prSet presAssocID="{E1E8E393-9D0A-1F43-AB5E-0A8760A0EDC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B995D-FE47-5D4A-98D6-91974C708681}" srcId="{B4DAE969-7C19-174C-8629-B21D31B1B668}" destId="{B6E2C2AB-1005-774F-A786-846D3EA2A1ED}" srcOrd="2" destOrd="0" parTransId="{8EA1E537-CEAC-9144-87E3-99D45EB36E32}" sibTransId="{6694917E-A3FE-6944-9118-9E31199FC100}"/>
    <dgm:cxn modelId="{0B93B350-A3B1-6648-8CBB-735B1AB5CCE0}" srcId="{B4DAE969-7C19-174C-8629-B21D31B1B668}" destId="{4194A55D-934D-9843-8085-CA443A1F7F7D}" srcOrd="1" destOrd="0" parTransId="{B3F87A87-84D6-9044-AAC8-12F467FE9433}" sibTransId="{D21548BE-A2DF-4743-BA22-A72CED48E5D4}"/>
    <dgm:cxn modelId="{E9E51794-9FD4-3B46-BEF1-85F057C55C33}" srcId="{B4DAE969-7C19-174C-8629-B21D31B1B668}" destId="{E1E8E393-9D0A-1F43-AB5E-0A8760A0EDCE}" srcOrd="3" destOrd="0" parTransId="{1ACA779D-8110-6746-A260-D4FD02A7B46F}" sibTransId="{6E3FC476-0A8B-D744-A397-CE0A8E51F52F}"/>
    <dgm:cxn modelId="{3F476950-48C9-405B-B95F-3C336F843E8F}" type="presOf" srcId="{B4DAE969-7C19-174C-8629-B21D31B1B668}" destId="{B9238D3A-99FD-354E-82D0-64F17FB39686}" srcOrd="0" destOrd="0" presId="urn:microsoft.com/office/officeart/2005/8/layout/cycle3"/>
    <dgm:cxn modelId="{B16CF5BB-62A4-49A7-ADE5-D755183B67DE}" type="presOf" srcId="{6C3ED450-13C9-C049-9EB4-0968C2C72688}" destId="{ED3F8E13-9242-B845-BD43-C4593A769CE5}" srcOrd="0" destOrd="0" presId="urn:microsoft.com/office/officeart/2005/8/layout/cycle3"/>
    <dgm:cxn modelId="{B92539FE-DC02-4519-83D2-4EF8753B0585}" type="presOf" srcId="{B6E2C2AB-1005-774F-A786-846D3EA2A1ED}" destId="{A3F6435F-926B-1C46-B4B6-E137C9BE0A7C}" srcOrd="0" destOrd="0" presId="urn:microsoft.com/office/officeart/2005/8/layout/cycle3"/>
    <dgm:cxn modelId="{0F697826-F81B-4A50-9C92-26E003061EC9}" type="presOf" srcId="{E1E8E393-9D0A-1F43-AB5E-0A8760A0EDCE}" destId="{8338ED3D-22A7-3A4C-A928-7F37982B246B}" srcOrd="0" destOrd="0" presId="urn:microsoft.com/office/officeart/2005/8/layout/cycle3"/>
    <dgm:cxn modelId="{DBF1DB2C-E61B-45D5-8CFE-880A4CDE1B65}" type="presOf" srcId="{4194A55D-934D-9843-8085-CA443A1F7F7D}" destId="{EB3EDE05-889A-8D46-8850-9983E5E69BAD}" srcOrd="0" destOrd="0" presId="urn:microsoft.com/office/officeart/2005/8/layout/cycle3"/>
    <dgm:cxn modelId="{684139C1-F8D3-F64D-A823-489E49F70C6F}" srcId="{B4DAE969-7C19-174C-8629-B21D31B1B668}" destId="{AD70C9AC-D758-0E4F-8150-BF4E08066FC2}" srcOrd="0" destOrd="0" parTransId="{3D7FBB7E-C7D9-3D49-B245-C5018AFF66D4}" sibTransId="{6C3ED450-13C9-C049-9EB4-0968C2C72688}"/>
    <dgm:cxn modelId="{D9FCBA91-ED16-41F5-9312-0E786FC3B47B}" type="presOf" srcId="{AD70C9AC-D758-0E4F-8150-BF4E08066FC2}" destId="{CA8518B0-0515-3A4F-9AEB-EF3AC3D3137A}" srcOrd="0" destOrd="0" presId="urn:microsoft.com/office/officeart/2005/8/layout/cycle3"/>
    <dgm:cxn modelId="{CDF6F487-5D6D-47ED-B283-8EE33B6905DF}" type="presParOf" srcId="{B9238D3A-99FD-354E-82D0-64F17FB39686}" destId="{554F4D9F-E796-FC4B-AF5E-32CB7A5AAC71}" srcOrd="0" destOrd="0" presId="urn:microsoft.com/office/officeart/2005/8/layout/cycle3"/>
    <dgm:cxn modelId="{7704DE05-5424-45DF-ABDC-19A51264FBE6}" type="presParOf" srcId="{554F4D9F-E796-FC4B-AF5E-32CB7A5AAC71}" destId="{CA8518B0-0515-3A4F-9AEB-EF3AC3D3137A}" srcOrd="0" destOrd="0" presId="urn:microsoft.com/office/officeart/2005/8/layout/cycle3"/>
    <dgm:cxn modelId="{B79DA239-E67C-4A32-AA8D-6C233D4564B6}" type="presParOf" srcId="{554F4D9F-E796-FC4B-AF5E-32CB7A5AAC71}" destId="{ED3F8E13-9242-B845-BD43-C4593A769CE5}" srcOrd="1" destOrd="0" presId="urn:microsoft.com/office/officeart/2005/8/layout/cycle3"/>
    <dgm:cxn modelId="{B5F95C54-EC3C-4010-B983-9726339C0BED}" type="presParOf" srcId="{554F4D9F-E796-FC4B-AF5E-32CB7A5AAC71}" destId="{EB3EDE05-889A-8D46-8850-9983E5E69BAD}" srcOrd="2" destOrd="0" presId="urn:microsoft.com/office/officeart/2005/8/layout/cycle3"/>
    <dgm:cxn modelId="{D40807F1-E1B2-45F2-8CA1-E0363CF8B4D2}" type="presParOf" srcId="{554F4D9F-E796-FC4B-AF5E-32CB7A5AAC71}" destId="{A3F6435F-926B-1C46-B4B6-E137C9BE0A7C}" srcOrd="3" destOrd="0" presId="urn:microsoft.com/office/officeart/2005/8/layout/cycle3"/>
    <dgm:cxn modelId="{7D72363A-7851-48FD-B0E1-296F4C65CB95}" type="presParOf" srcId="{554F4D9F-E796-FC4B-AF5E-32CB7A5AAC71}" destId="{8338ED3D-22A7-3A4C-A928-7F37982B246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D8BB4-8F9C-4D7A-BF2F-FFA98FC0FB0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AA2CC-E1F1-4486-9B4E-24702A3BDF7E}">
      <dgm:prSet phldrT="[Text]"/>
      <dgm:spPr/>
      <dgm:t>
        <a:bodyPr/>
        <a:lstStyle/>
        <a:p>
          <a:r>
            <a:rPr lang="en-US" dirty="0"/>
            <a:t>Meet</a:t>
          </a:r>
        </a:p>
      </dgm:t>
    </dgm:pt>
    <dgm:pt modelId="{E1250517-9676-490C-A8D9-3BC871B8672E}" type="parTrans" cxnId="{AD3BE4C8-0C63-4D2D-8262-3EBAF48B0CB5}">
      <dgm:prSet/>
      <dgm:spPr/>
      <dgm:t>
        <a:bodyPr/>
        <a:lstStyle/>
        <a:p>
          <a:endParaRPr lang="en-US"/>
        </a:p>
      </dgm:t>
    </dgm:pt>
    <dgm:pt modelId="{CCE8E651-466C-4725-9841-32BDFB2EB2BF}" type="sibTrans" cxnId="{AD3BE4C8-0C63-4D2D-8262-3EBAF48B0CB5}">
      <dgm:prSet/>
      <dgm:spPr/>
      <dgm:t>
        <a:bodyPr/>
        <a:lstStyle/>
        <a:p>
          <a:endParaRPr lang="en-US"/>
        </a:p>
      </dgm:t>
    </dgm:pt>
    <dgm:pt modelId="{4604E57D-74FD-4E31-B37D-AB8A865F55D9}" type="pres">
      <dgm:prSet presAssocID="{C4ED8BB4-8F9C-4D7A-BF2F-FFA98FC0FB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C26D16-FABB-4AD0-A40C-61C8A8AF8FD0}" type="pres">
      <dgm:prSet presAssocID="{E4EAA2CC-E1F1-4486-9B4E-24702A3BDF7E}" presName="composite" presStyleCnt="0"/>
      <dgm:spPr/>
    </dgm:pt>
    <dgm:pt modelId="{8910CF24-9808-44DD-81F7-F962342DFDFD}" type="pres">
      <dgm:prSet presAssocID="{E4EAA2CC-E1F1-4486-9B4E-24702A3BDF7E}" presName="ParentText" presStyleLbl="node1" presStyleIdx="0" presStyleCnt="1" custLinFactNeighborX="-27623" custLinFactNeighborY="-51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04D13-1F89-4430-99A3-099D30596E52}" type="presOf" srcId="{C4ED8BB4-8F9C-4D7A-BF2F-FFA98FC0FB00}" destId="{4604E57D-74FD-4E31-B37D-AB8A865F55D9}" srcOrd="0" destOrd="0" presId="urn:microsoft.com/office/officeart/2005/8/layout/StepDownProcess"/>
    <dgm:cxn modelId="{AD3BE4C8-0C63-4D2D-8262-3EBAF48B0CB5}" srcId="{C4ED8BB4-8F9C-4D7A-BF2F-FFA98FC0FB00}" destId="{E4EAA2CC-E1F1-4486-9B4E-24702A3BDF7E}" srcOrd="0" destOrd="0" parTransId="{E1250517-9676-490C-A8D9-3BC871B8672E}" sibTransId="{CCE8E651-466C-4725-9841-32BDFB2EB2BF}"/>
    <dgm:cxn modelId="{5F0337BB-D9E3-436B-8BAE-01A91F4F5B72}" type="presOf" srcId="{E4EAA2CC-E1F1-4486-9B4E-24702A3BDF7E}" destId="{8910CF24-9808-44DD-81F7-F962342DFDFD}" srcOrd="0" destOrd="0" presId="urn:microsoft.com/office/officeart/2005/8/layout/StepDownProcess"/>
    <dgm:cxn modelId="{04476FF1-CF00-489F-8A09-3A87674A27A5}" type="presParOf" srcId="{4604E57D-74FD-4E31-B37D-AB8A865F55D9}" destId="{45C26D16-FABB-4AD0-A40C-61C8A8AF8FD0}" srcOrd="0" destOrd="0" presId="urn:microsoft.com/office/officeart/2005/8/layout/StepDownProcess"/>
    <dgm:cxn modelId="{D142E047-0D06-405B-A907-3928AAA4A3E0}" type="presParOf" srcId="{45C26D16-FABB-4AD0-A40C-61C8A8AF8FD0}" destId="{8910CF24-9808-44DD-81F7-F962342DFD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F8E13-9242-B845-BD43-C4593A769CE5}">
      <dsp:nvSpPr>
        <dsp:cNvPr id="0" name=""/>
        <dsp:cNvSpPr/>
      </dsp:nvSpPr>
      <dsp:spPr>
        <a:xfrm>
          <a:off x="588504" y="477142"/>
          <a:ext cx="3511958" cy="3511958"/>
        </a:xfrm>
        <a:prstGeom prst="circularArrow">
          <a:avLst>
            <a:gd name="adj1" fmla="val 4668"/>
            <a:gd name="adj2" fmla="val 272909"/>
            <a:gd name="adj3" fmla="val 13114772"/>
            <a:gd name="adj4" fmla="val 1784077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8518B0-0515-3A4F-9AEB-EF3AC3D3137A}">
      <dsp:nvSpPr>
        <dsp:cNvPr id="0" name=""/>
        <dsp:cNvSpPr/>
      </dsp:nvSpPr>
      <dsp:spPr>
        <a:xfrm>
          <a:off x="1261533" y="528976"/>
          <a:ext cx="2165900" cy="1082950"/>
        </a:xfrm>
        <a:prstGeom prst="roundRect">
          <a:avLst/>
        </a:prstGeom>
        <a:solidFill>
          <a:schemeClr val="bg1">
            <a:alpha val="7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1: </a:t>
          </a:r>
          <a:r>
            <a:rPr lang="en-US" sz="1500" kern="1200" dirty="0" smtClean="0">
              <a:solidFill>
                <a:schemeClr val="tx1"/>
              </a:solidFill>
            </a:rPr>
            <a:t>Identify &amp; define </a:t>
          </a:r>
          <a:r>
            <a:rPr lang="en-US" sz="1500" kern="1200" dirty="0">
              <a:solidFill>
                <a:schemeClr val="tx1"/>
              </a:solidFill>
            </a:rPr>
            <a:t>the problem</a:t>
          </a:r>
        </a:p>
      </dsp:txBody>
      <dsp:txXfrm>
        <a:off x="1314398" y="581841"/>
        <a:ext cx="2060170" cy="977220"/>
      </dsp:txXfrm>
    </dsp:sp>
    <dsp:sp modelId="{EB3EDE05-889A-8D46-8850-9983E5E69BAD}">
      <dsp:nvSpPr>
        <dsp:cNvPr id="0" name=""/>
        <dsp:cNvSpPr/>
      </dsp:nvSpPr>
      <dsp:spPr>
        <a:xfrm>
          <a:off x="2522560" y="1790002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 w="571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2: Determine why the problem is </a:t>
          </a:r>
          <a:r>
            <a:rPr lang="en-US" sz="1500" kern="1200" dirty="0" smtClean="0">
              <a:solidFill>
                <a:schemeClr val="tx1"/>
              </a:solidFill>
            </a:rPr>
            <a:t>happening (i.e., root cause analysis)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575425" y="1842867"/>
        <a:ext cx="2060170" cy="977220"/>
      </dsp:txXfrm>
    </dsp:sp>
    <dsp:sp modelId="{A3F6435F-926B-1C46-B4B6-E137C9BE0A7C}">
      <dsp:nvSpPr>
        <dsp:cNvPr id="0" name=""/>
        <dsp:cNvSpPr/>
      </dsp:nvSpPr>
      <dsp:spPr>
        <a:xfrm>
          <a:off x="1261533" y="3051029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3: Select an intervention to address the problem</a:t>
          </a:r>
        </a:p>
      </dsp:txBody>
      <dsp:txXfrm>
        <a:off x="1314398" y="3103894"/>
        <a:ext cx="2060170" cy="977220"/>
      </dsp:txXfrm>
    </dsp:sp>
    <dsp:sp modelId="{8338ED3D-22A7-3A4C-A928-7F37982B246B}">
      <dsp:nvSpPr>
        <dsp:cNvPr id="0" name=""/>
        <dsp:cNvSpPr/>
      </dsp:nvSpPr>
      <dsp:spPr>
        <a:xfrm>
          <a:off x="507" y="1790002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4: Implement the intervention with fidelity and determine whether it was effective </a:t>
          </a:r>
        </a:p>
      </dsp:txBody>
      <dsp:txXfrm>
        <a:off x="53372" y="1842867"/>
        <a:ext cx="2060170" cy="977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CF24-9808-44DD-81F7-F962342DFDFD}">
      <dsp:nvSpPr>
        <dsp:cNvPr id="0" name=""/>
        <dsp:cNvSpPr/>
      </dsp:nvSpPr>
      <dsp:spPr>
        <a:xfrm>
          <a:off x="817595" y="0"/>
          <a:ext cx="2873381" cy="20112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Meet</a:t>
          </a:r>
        </a:p>
      </dsp:txBody>
      <dsp:txXfrm>
        <a:off x="915795" y="98200"/>
        <a:ext cx="2676981" cy="181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8063C7-5353-8D4C-87D3-EFEA350EC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5978C-3B47-8B40-B4EA-57BCE6B29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105F-6CDD-324F-AB26-9EC0FCB2EC96}" type="datetimeFigureOut">
              <a:rPr lang="en-US" smtClean="0">
                <a:latin typeface="Calibri Regular"/>
              </a:rPr>
              <a:t>1/23/2019</a:t>
            </a:fld>
            <a:endParaRPr lang="en-US" dirty="0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368DB-3467-4840-8039-0972BC659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45084-A387-6A46-999C-DFA440384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8168-0AFE-7340-9A21-ED32017D86F8}" type="slidenum">
              <a:rPr lang="en-US" smtClean="0">
                <a:latin typeface="Calibri Regular"/>
              </a:rPr>
              <a:t>‹#›</a:t>
            </a:fld>
            <a:endParaRPr 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919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DBEA16-58CC-1E45-AB08-FA9A2AE87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13F12-90E5-964B-9ED4-2BD7A9D53F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0487F6-8503-AB49-A2E3-4A01D35ADD3C}" type="datetime1">
              <a:rPr lang="en-US" altLang="en-US"/>
              <a:pPr>
                <a:defRPr/>
              </a:pPr>
              <a:t>1/23/2019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FA3E02-89A7-6B47-B041-556D5BC71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DA5F3B-32BB-2F4E-A9AA-B68B4D016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4631F-6C8B-984E-8591-59ACEB4235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1B494-3776-D144-8126-EE65D5EC3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67A62DD-761C-A24B-A5FC-8F1046998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55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1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5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075A736-205E-974D-A92D-F46259740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F52C61C-72DB-8347-8F4F-CCD2484AF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F59EF72-8A16-F942-BBB8-DA77BD911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921D6D-E5F4-6C45-B4EA-A2244FFA06E9}" type="slidenum">
              <a:rPr lang="en-US" altLang="en-US" smtClean="0">
                <a:latin typeface="Calibri Regular"/>
              </a:rPr>
              <a:pPr>
                <a:spcBef>
                  <a:spcPct val="0"/>
                </a:spcBef>
              </a:pPr>
              <a:t>39</a:t>
            </a:fld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482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97BD0F7-5805-6B4A-B1FD-2019FFD465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BBDEC78-AF63-6342-ADE9-412FA61D9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114B703-908C-604D-8118-A7025A484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A91A50-C647-F44C-9D9C-B0E48F517D08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1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C5BC08C-7A50-774D-AEC6-CB9D405D1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E081E2F-9FFC-284D-BF9B-3C2838F7B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A9BFDB33-391F-BE42-A198-10F6A13A7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3EA02A-9E1C-4A48-95F8-3F5B940242E0}" type="slidenum">
              <a:rPr lang="en-US" altLang="en-US" smtClean="0">
                <a:latin typeface="Calibri Regular"/>
              </a:rPr>
              <a:pPr>
                <a:spcBef>
                  <a:spcPct val="0"/>
                </a:spcBef>
              </a:pPr>
              <a:t>45</a:t>
            </a:fld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786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0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5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7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22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IM4 is somewhat similar to </a:t>
            </a:r>
            <a:r>
              <a:rPr lang="en-US" baseline="0" dirty="0" err="1" smtClean="0"/>
              <a:t>Turbotax</a:t>
            </a:r>
            <a:r>
              <a:rPr lang="en-US" baseline="0" dirty="0" smtClean="0"/>
              <a:t>. How many of you have used </a:t>
            </a:r>
            <a:r>
              <a:rPr lang="en-US" baseline="0" dirty="0" err="1" smtClean="0"/>
              <a:t>Turbotax</a:t>
            </a:r>
            <a:r>
              <a:rPr lang="en-US" baseline="0" dirty="0" smtClean="0"/>
              <a:t> to file your taxes?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Turbotax</a:t>
            </a:r>
            <a:r>
              <a:rPr lang="en-US" baseline="0" dirty="0" smtClean="0"/>
              <a:t> is a system that enables someone to perform like an expert accountant due to embedded algorithms and sequenced process. As a user, you need to prepared with specific information that it will prompt you to input into the system so you too can file you taxes in a way where you get maximum benefit and don’t violate IRS.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input the right information into the system, it will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BD47606-4002-1143-8FD5-3833A29BDE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206E3AB-1A12-5A45-8376-DFF090A90FE5}" type="slidenum">
              <a:rPr lang="en-US" altLang="en-US" sz="1200">
                <a:latin typeface="Calibri Regular"/>
              </a:rPr>
              <a:pPr algn="r" eaLnBrk="1" hangingPunct="1"/>
              <a:t>61</a:t>
            </a:fld>
            <a:endParaRPr lang="en-US" altLang="en-US" sz="1200" dirty="0">
              <a:latin typeface="Calibri Regular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9A4F287-BCAF-A64C-ACAC-A10BDC2BB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6EEB83A-7401-184D-95E4-2D850ADEB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56113"/>
            <a:ext cx="5029200" cy="422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alibri Regular"/>
              </a:rPr>
              <a:t>Can be used as: </a:t>
            </a:r>
          </a:p>
          <a:p>
            <a:pPr lvl="1" eaLnBrk="1" hangingPunct="1"/>
            <a:r>
              <a:rPr lang="en-US" altLang="en-US" dirty="0">
                <a:latin typeface="Calibri Regular"/>
              </a:rPr>
              <a:t>a means to assess and/or monitor student behavior</a:t>
            </a:r>
          </a:p>
          <a:p>
            <a:pPr lvl="1" eaLnBrk="1" hangingPunct="1"/>
            <a:r>
              <a:rPr lang="en-US" altLang="en-US" dirty="0">
                <a:latin typeface="Calibri Regular"/>
              </a:rPr>
              <a:t>a component of an intervention</a:t>
            </a:r>
          </a:p>
          <a:p>
            <a:pPr lvl="1" eaLnBrk="1" hangingPunct="1"/>
            <a:r>
              <a:rPr lang="en-US" altLang="en-US" dirty="0">
                <a:latin typeface="Calibri Regular"/>
              </a:rPr>
              <a:t>a tool through which to communicate obtained information to other individuals (e.g. parents, teachers, students)</a:t>
            </a:r>
            <a:endParaRPr lang="en-US" altLang="en-US" sz="1000" dirty="0">
              <a:latin typeface="Calibri Regular"/>
            </a:endParaRPr>
          </a:p>
          <a:p>
            <a:pPr eaLnBrk="1" hangingPunct="1"/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451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656DB01-F447-E049-A6FB-6F55EB04F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A13CFA8-0F10-BF4D-981A-F4624F1AD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libri Regular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8A0DFDA6-BD8D-974A-B8C0-41BA974C0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02204F-18C8-6D48-8666-E81145CA4AC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70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2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D512822-2F7F-F449-9E78-DCE13D67C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E38748C-5A8B-0048-83EA-1B786F9B0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65BA4DD-4C77-1B4D-9DB5-52EC28429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7612F7-8BF0-0545-A903-4CB7A589CFE2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6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0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9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328466E-9FA9-8747-88C1-BEA9A4878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B2CDD18-7486-3B45-ACE2-4BA102D93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Students who are in the middle need more practice; to build their fluency</a:t>
            </a:r>
          </a:p>
          <a:p>
            <a:endParaRPr lang="en-US" altLang="en-US"/>
          </a:p>
          <a:p>
            <a:r>
              <a:rPr lang="en-US" altLang="en-US"/>
              <a:t>For behavior kids, treat kids who need fluency as kids who need acquisition</a:t>
            </a:r>
            <a:r>
              <a:rPr lang="en-US" altLang="en-US">
                <a:sym typeface="Wingdings" pitchFamily="2" charset="2"/>
              </a:rPr>
              <a:t> gives opportunities for practice</a:t>
            </a:r>
          </a:p>
          <a:p>
            <a:endParaRPr lang="en-US" altLang="en-US">
              <a:sym typeface="Wingdings" pitchFamily="2" charset="2"/>
            </a:endParaRPr>
          </a:p>
          <a:p>
            <a:r>
              <a:rPr lang="en-US" altLang="en-US">
                <a:sym typeface="Wingdings" pitchFamily="2" charset="2"/>
              </a:rPr>
              <a:t>Academically, it is easier to contrive practice situations</a:t>
            </a:r>
          </a:p>
          <a:p>
            <a:endParaRPr lang="en-US" altLang="en-US">
              <a:sym typeface="Wingdings" pitchFamily="2" charset="2"/>
            </a:endParaRPr>
          </a:p>
          <a:p>
            <a:r>
              <a:rPr lang="en-US" altLang="en-US">
                <a:sym typeface="Wingdings" pitchFamily="2" charset="2"/>
              </a:rPr>
              <a:t>Performance deficit interventions need to be firmly embedded in the environment</a:t>
            </a: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EE25D6A-2349-8A44-B561-1E3816975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11DB67-B6A1-AE48-AFF1-ED6B41815716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B55A3A1-4C9A-4141-AACE-B982C3667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EF99695-22BE-F04D-9985-DAF31CA9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10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88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 b="0" i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="0" i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349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6624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7881"/>
            <a:ext cx="5562600" cy="5851525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358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60438"/>
          </a:xfrm>
        </p:spPr>
        <p:txBody>
          <a:bodyPr anchor="t" anchorCtr="0"/>
          <a:lstStyle>
            <a:lvl1pPr>
              <a:defRPr sz="28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4572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00000"/>
              <a:defRPr b="0" i="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/>
            </a:lvl2pPr>
            <a:lvl3pPr marL="822325" indent="-2286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b="0" i="0"/>
            </a:lvl3pPr>
            <a:lvl4pPr marL="1096963" indent="-2286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b="0" i="0"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041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367F8-2D5C-454A-9353-25AF74D633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4A986D03-5CFA-694F-A491-F2442901EA53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0BBE8-1FBD-4941-AD40-35E0CF133D04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68A59-9083-0D47-AA85-450F54B6C8AC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62BD5-0CFB-A643-98A4-D0FD9C9FBE36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E6232-B888-044B-A98F-80246790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BAB6C5-48B0-3C43-B7C6-C0AA86ED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19E1B5-4AC3-B640-826E-AD1FA420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AF9EAEE0-C60A-AF4E-A637-863A71ADA8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9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>
            <a:lvl1pPr>
              <a:defRPr sz="2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/>
          <a:lstStyle>
            <a:lvl1pPr>
              <a:lnSpc>
                <a:spcPts val="3480"/>
              </a:lnSpc>
              <a:defRPr sz="2400"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67057" y="1447800"/>
            <a:ext cx="3749040" cy="45720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640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772400" cy="1143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33400" y="2247900"/>
            <a:ext cx="3733800" cy="3886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39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84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311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7EEB3E-C3A3-F841-9856-84434E5069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>
            <a:extLst>
              <a:ext uri="{FF2B5EF4-FFF2-40B4-BE49-F238E27FC236}">
                <a16:creationId xmlns:a16="http://schemas.microsoft.com/office/drawing/2014/main" id="{CE2C5497-BDDA-8D4E-94A0-2FA35757267D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 b="0" i="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BE74CB7-AF9D-8D48-85B5-D8497EDC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02DEC9E-E0BD-A942-9FDF-4E9E6E55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" y="6208094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641227-E7F7-1244-942C-96C7A75C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198569"/>
            <a:ext cx="381000" cy="3810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4FFE8A51-5354-7746-98E5-A876FCA990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38F67-58B0-594E-ACC1-6B2A7BDCA49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69252-A6C0-9647-8F93-906D73DEE78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26A72-2A46-4949-8119-E19C400350F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 b="0" i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 b="0" i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EC49DE9-49ED-B041-B98A-CF9A9CB4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B0343B-FA85-194B-A83C-283A1059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304451E-D0DE-484F-B1B7-058EC618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D805F597-A66E-394F-A29F-324A139FE4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7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2682A841-9FCF-4846-B570-A1AAAF1F89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C5432466-6DB2-BF45-A4E8-1A6D8A3D3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3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505C3-C8FD-404A-BDD2-7C3337344223}"/>
              </a:ext>
            </a:extLst>
          </p:cNvPr>
          <p:cNvSpPr/>
          <p:nvPr userDrawn="1"/>
        </p:nvSpPr>
        <p:spPr>
          <a:xfrm>
            <a:off x="0" y="6403368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35E512-B2DA-514A-8D08-E80C443E2603}"/>
              </a:ext>
            </a:extLst>
          </p:cNvPr>
          <p:cNvSpPr/>
          <p:nvPr userDrawn="1"/>
        </p:nvSpPr>
        <p:spPr>
          <a:xfrm>
            <a:off x="-213198" y="433016"/>
            <a:ext cx="426396" cy="4263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88" y="6502222"/>
            <a:ext cx="441834" cy="22809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68" r:id="rId2"/>
    <p:sldLayoutId id="2147484676" r:id="rId3"/>
    <p:sldLayoutId id="2147484669" r:id="rId4"/>
    <p:sldLayoutId id="2147484670" r:id="rId5"/>
    <p:sldLayoutId id="2147484671" r:id="rId6"/>
    <p:sldLayoutId id="2147484672" r:id="rId7"/>
    <p:sldLayoutId id="2147484677" r:id="rId8"/>
    <p:sldLayoutId id="2147484678" r:id="rId9"/>
    <p:sldLayoutId id="2147484673" r:id="rId10"/>
    <p:sldLayoutId id="2147484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 kern="1200">
          <a:solidFill>
            <a:schemeClr val="tx2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6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4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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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3.png"/><Relationship Id="rId5" Type="http://schemas.openxmlformats.org/officeDocument/2006/relationships/hyperlink" Target="http://www.amazon.com/gp/product/images/B00070QHE6/sr=8-4/qid=1222733108/ref=dp_image_0?ie=UTF8&amp;n=3760901&amp;s=hpc&amp;qid=1222733108&amp;sr=8-4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8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53748" y="-914400"/>
            <a:ext cx="6400800" cy="6400800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" y="890958"/>
            <a:ext cx="3469496" cy="3469496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0254" y="-1482494"/>
            <a:ext cx="3469496" cy="3469496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323368B5-D7E4-BC45-99D2-6F528FA0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381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b="1" dirty="0"/>
              <a:t>Clayton R. Cook, </a:t>
            </a:r>
            <a:r>
              <a:rPr lang="en-US" altLang="en-US" sz="2400" b="1" dirty="0" smtClean="0"/>
              <a:t>PhD</a:t>
            </a:r>
            <a:endParaRPr lang="en-US" altLang="en-US" sz="2400" b="1" dirty="0"/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E3BD438B-4DFF-2C4A-AD12-C56B678C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138464"/>
            <a:ext cx="8610600" cy="1600200"/>
          </a:xfrm>
        </p:spPr>
        <p:txBody>
          <a:bodyPr/>
          <a:lstStyle/>
          <a:p>
            <a:r>
              <a:rPr altLang="en-US" sz="4000" dirty="0">
                <a:solidFill>
                  <a:schemeClr val="tx1"/>
                </a:solidFill>
              </a:rPr>
              <a:t/>
            </a:r>
            <a:br>
              <a:rPr altLang="en-US" sz="40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Intervention Programming from Beginning to End: Matching, Mapping, Monitoring, </a:t>
            </a:r>
            <a:r>
              <a:rPr lang="en-US" sz="3600" smtClean="0">
                <a:solidFill>
                  <a:schemeClr val="tx1"/>
                </a:solidFill>
              </a:rPr>
              <a:t>and Meeting</a:t>
            </a:r>
            <a:endParaRPr alt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50A04C-3ECE-FE43-9F66-8D3A3D17BCAD}"/>
              </a:ext>
            </a:extLst>
          </p:cNvPr>
          <p:cNvSpPr txBox="1">
            <a:spLocks/>
          </p:cNvSpPr>
          <p:nvPr/>
        </p:nvSpPr>
        <p:spPr bwMode="auto">
          <a:xfrm>
            <a:off x="685800" y="4953000"/>
            <a:ext cx="7848600" cy="17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" charset="2"/>
              <a:buNone/>
              <a:defRPr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2" charset="2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Associate Professor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School Psychology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College of Education &amp; Human Development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University of </a:t>
            </a:r>
            <a:r>
              <a:rPr lang="en-US" altLang="en-US" sz="1600" dirty="0" smtClean="0">
                <a:latin typeface="Calibri Regular"/>
              </a:rPr>
              <a:t>Minnesota</a:t>
            </a:r>
            <a:endParaRPr lang="en-US" altLang="en-US" sz="1600" dirty="0">
              <a:latin typeface="Calibri Regular"/>
            </a:endParaRP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Core Faculty</a:t>
            </a:r>
            <a:endParaRPr lang="en-US" altLang="en-US" sz="1600" dirty="0">
              <a:latin typeface="Calibri Regular"/>
            </a:endParaRP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Institute for Translational Research in Children’s Mental Health</a:t>
            </a: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University of Minnesota</a:t>
            </a:r>
            <a:endParaRPr lang="en-US" altLang="en-US" sz="1600" dirty="0">
              <a:latin typeface="Calibri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1D5EE-C4E6-A54F-8CE5-617EF2311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818282"/>
            <a:ext cx="1905000" cy="97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B774D6E-5405-CE44-8503-9DB1597D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371252"/>
            <a:ext cx="8187447" cy="781495"/>
          </a:xfrm>
        </p:spPr>
        <p:txBody>
          <a:bodyPr/>
          <a:lstStyle/>
          <a:p>
            <a:r>
              <a:rPr lang="en-US" altLang="en-US" dirty="0" smtClean="0"/>
              <a:t>What is Tier 2?</a:t>
            </a:r>
            <a:endParaRPr lang="en-US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05482F5-30BB-6B4D-BE60-C88969B5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00" y="1710305"/>
            <a:ext cx="4191000" cy="31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EECEA05-963C-2744-9A35-E57C96D97B55}"/>
              </a:ext>
            </a:extLst>
          </p:cNvPr>
          <p:cNvSpPr/>
          <p:nvPr/>
        </p:nvSpPr>
        <p:spPr>
          <a:xfrm rot="3090722">
            <a:off x="4362476" y="2613415"/>
            <a:ext cx="652462" cy="36353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9D31D-6C92-9E40-B051-53EFF275BD05}"/>
              </a:ext>
            </a:extLst>
          </p:cNvPr>
          <p:cNvSpPr txBox="1"/>
          <p:nvPr/>
        </p:nvSpPr>
        <p:spPr>
          <a:xfrm>
            <a:off x="417297" y="1710305"/>
            <a:ext cx="4191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 to 20% of all students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who: </a:t>
            </a:r>
            <a:r>
              <a:rPr 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socially, emotionally and/or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behaviorally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 that necessitate intervention above Tier 1 alone</a:t>
            </a:r>
          </a:p>
          <a:p>
            <a:pPr marL="349250" lvl="1" indent="-339725"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Quick and efficient</a:t>
            </a:r>
          </a:p>
          <a:p>
            <a:pPr marL="688975" lvl="2" indent="-339725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+mj-lt"/>
              </a:rPr>
              <a:t>Limited assessment data and minimal expertise needed to select an appropriate intervention for the student</a:t>
            </a:r>
            <a:endParaRPr lang="en-US" alt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87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B774D6E-5405-CE44-8503-9DB1597D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371252"/>
            <a:ext cx="8187447" cy="781495"/>
          </a:xfrm>
        </p:spPr>
        <p:txBody>
          <a:bodyPr/>
          <a:lstStyle/>
          <a:p>
            <a:r>
              <a:rPr lang="en-US" altLang="en-US" dirty="0" smtClean="0"/>
              <a:t>Tier 2 is a protocol/process/system</a:t>
            </a:r>
            <a:endParaRPr lang="en-US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05482F5-30BB-6B4D-BE60-C88969B5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00" y="1710305"/>
            <a:ext cx="4191000" cy="31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EECEA05-963C-2744-9A35-E57C96D97B55}"/>
              </a:ext>
            </a:extLst>
          </p:cNvPr>
          <p:cNvSpPr/>
          <p:nvPr/>
        </p:nvSpPr>
        <p:spPr>
          <a:xfrm rot="3090722">
            <a:off x="4362476" y="2613415"/>
            <a:ext cx="652462" cy="36353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06795-C806-D646-A546-BDA2F56D01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6641" y="1748405"/>
            <a:ext cx="39624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Tier 2 is a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coordinated process </a:t>
            </a:r>
            <a:r>
              <a:rPr lang="en-US" altLang="en-US" sz="2000" dirty="0">
                <a:ea typeface="ＭＳ Ｐゴシック" panose="020B0600070205080204" pitchFamily="34" charset="-128"/>
              </a:rPr>
              <a:t>that we wrap around a child not just an intervention</a:t>
            </a:r>
          </a:p>
          <a:p>
            <a:pPr marL="0" indent="0"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Proactively detecting students who need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Matching students to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Gathering baseline data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Implementing the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Monitoring progress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Meeting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394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197431" y="172373"/>
            <a:ext cx="6922624" cy="7456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 2 problem-solving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172200" y="2198796"/>
            <a:ext cx="2438400" cy="27218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intervention does the student need to address the hypothesized root cause underlying the problem?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5567953" y="3559726"/>
            <a:ext cx="604247" cy="1416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17" name="Shape 217"/>
          <p:cNvGrpSpPr/>
          <p:nvPr/>
        </p:nvGrpSpPr>
        <p:grpSpPr>
          <a:xfrm>
            <a:off x="0" y="1363657"/>
            <a:ext cx="5567953" cy="4342055"/>
            <a:chOff x="1358" y="184060"/>
            <a:chExt cx="5943017" cy="4631678"/>
          </a:xfrm>
        </p:grpSpPr>
        <p:sp>
          <p:nvSpPr>
            <p:cNvPr id="218" name="Shape 218"/>
            <p:cNvSpPr/>
            <p:nvPr/>
          </p:nvSpPr>
          <p:spPr>
            <a:xfrm>
              <a:off x="777555" y="184060"/>
              <a:ext cx="4390623" cy="4390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03" y="9928"/>
                  </a:moveTo>
                  <a:lnTo>
                    <a:pt x="87203" y="9928"/>
                  </a:lnTo>
                  <a:cubicBezTo>
                    <a:pt x="108135" y="21300"/>
                    <a:pt x="119785" y="44493"/>
                    <a:pt x="116409" y="68075"/>
                  </a:cubicBezTo>
                  <a:cubicBezTo>
                    <a:pt x="113034" y="91657"/>
                    <a:pt x="95345" y="110650"/>
                    <a:pt x="72063" y="115693"/>
                  </a:cubicBezTo>
                  <a:cubicBezTo>
                    <a:pt x="48781" y="120736"/>
                    <a:pt x="24818" y="110764"/>
                    <a:pt x="11987" y="90692"/>
                  </a:cubicBezTo>
                  <a:cubicBezTo>
                    <a:pt x="-843" y="70621"/>
                    <a:pt x="165" y="44686"/>
                    <a:pt x="14516" y="25672"/>
                  </a:cubicBezTo>
                  <a:lnTo>
                    <a:pt x="12259" y="23684"/>
                  </a:lnTo>
                  <a:lnTo>
                    <a:pt x="19336" y="24191"/>
                  </a:lnTo>
                  <a:lnTo>
                    <a:pt x="20990" y="31372"/>
                  </a:lnTo>
                  <a:lnTo>
                    <a:pt x="18733" y="29385"/>
                  </a:lnTo>
                  <a:lnTo>
                    <a:pt x="18733" y="29385"/>
                  </a:lnTo>
                  <a:cubicBezTo>
                    <a:pt x="5958" y="46606"/>
                    <a:pt x="5219" y="69948"/>
                    <a:pt x="16879" y="87942"/>
                  </a:cubicBezTo>
                  <a:cubicBezTo>
                    <a:pt x="28539" y="105937"/>
                    <a:pt x="50147" y="114798"/>
                    <a:pt x="71084" y="110173"/>
                  </a:cubicBezTo>
                  <a:cubicBezTo>
                    <a:pt x="92021" y="105548"/>
                    <a:pt x="107885" y="88408"/>
                    <a:pt x="110879" y="67176"/>
                  </a:cubicBezTo>
                  <a:cubicBezTo>
                    <a:pt x="113874" y="45945"/>
                    <a:pt x="103370" y="25086"/>
                    <a:pt x="84529" y="14850"/>
                  </a:cubic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577884" y="267704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645981" y="335801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1: Identify and define the main problem/concern/need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154409" y="1844230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3222506" y="1912327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2: Determine why the problem is happening to generate solutions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577884" y="3420755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1645981" y="3488852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3: Develop and implement a plan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58" y="1844230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69455" y="1912327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4: Evaluate whether the plan worked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Shape 227"/>
          <p:cNvSpPr/>
          <p:nvPr/>
        </p:nvSpPr>
        <p:spPr>
          <a:xfrm rot="10800000" flipH="1" flipV="1">
            <a:off x="-29184" y="1068926"/>
            <a:ext cx="9173183" cy="1438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is responsible?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64" y="1795963"/>
            <a:ext cx="8841545" cy="2727383"/>
          </a:xfrm>
        </p:spPr>
        <p:txBody>
          <a:bodyPr>
            <a:normAutofit/>
          </a:bodyPr>
          <a:lstStyle/>
          <a:p>
            <a:r>
              <a:rPr lang="en-US" sz="2800" dirty="0"/>
              <a:t>A multi-disciplinary team is responsible for the generating and implementing the solution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Image result for owne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02" y="3345936"/>
            <a:ext cx="3532228" cy="235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1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this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12943" cy="3639638"/>
          </a:xfrm>
        </p:spPr>
        <p:txBody>
          <a:bodyPr>
            <a:normAutofit/>
          </a:bodyPr>
          <a:lstStyle/>
          <a:p>
            <a:r>
              <a:rPr lang="en-US" sz="2800" b="1" dirty="0"/>
              <a:t>Problem-solving team </a:t>
            </a:r>
            <a:r>
              <a:rPr lang="en-US" sz="2800" dirty="0"/>
              <a:t>that is activated for students who are detected as having a need that goes above and beyond Tier 1 alone</a:t>
            </a:r>
          </a:p>
          <a:p>
            <a:r>
              <a:rPr lang="en-US" sz="2800" b="1" dirty="0"/>
              <a:t>Formal process </a:t>
            </a:r>
            <a:r>
              <a:rPr lang="en-US" sz="2800" dirty="0"/>
              <a:t>of selecting, planning, delivering, and monitoring of the impact of interventions </a:t>
            </a:r>
          </a:p>
          <a:p>
            <a:pPr lvl="1"/>
            <a:r>
              <a:rPr lang="en-US" dirty="0"/>
              <a:t>Match, map, monitor, and meet</a:t>
            </a:r>
          </a:p>
        </p:txBody>
      </p:sp>
    </p:spTree>
    <p:extLst>
      <p:ext uri="{BB962C8B-B14F-4D97-AF65-F5344CB8AC3E}">
        <p14:creationId xmlns:p14="http://schemas.microsoft.com/office/powerpoint/2010/main" val="1049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05A5B30-0C1F-674E-A29C-10D345F3A561}"/>
              </a:ext>
            </a:extLst>
          </p:cNvPr>
          <p:cNvSpPr/>
          <p:nvPr/>
        </p:nvSpPr>
        <p:spPr>
          <a:xfrm>
            <a:off x="2360589" y="1500664"/>
            <a:ext cx="2869420" cy="1018608"/>
          </a:xfrm>
          <a:custGeom>
            <a:avLst/>
            <a:gdLst>
              <a:gd name="connsiteX0" fmla="*/ 0 w 2621395"/>
              <a:gd name="connsiteY0" fmla="*/ 0 h 1018608"/>
              <a:gd name="connsiteX1" fmla="*/ 2621395 w 2621395"/>
              <a:gd name="connsiteY1" fmla="*/ 0 h 1018608"/>
              <a:gd name="connsiteX2" fmla="*/ 2621395 w 2621395"/>
              <a:gd name="connsiteY2" fmla="*/ 1018608 h 1018608"/>
              <a:gd name="connsiteX3" fmla="*/ 0 w 2621395"/>
              <a:gd name="connsiteY3" fmla="*/ 1018608 h 1018608"/>
              <a:gd name="connsiteX4" fmla="*/ 0 w 2621395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395" h="1018608">
                <a:moveTo>
                  <a:pt x="0" y="0"/>
                </a:moveTo>
                <a:lnTo>
                  <a:pt x="2621395" y="0"/>
                </a:lnTo>
                <a:lnTo>
                  <a:pt x="2621395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Match the student to the most precise and appropriate intervention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FE9005D-08C1-C24C-87E2-5DD2B52AD28F}"/>
              </a:ext>
            </a:extLst>
          </p:cNvPr>
          <p:cNvSpPr/>
          <p:nvPr/>
        </p:nvSpPr>
        <p:spPr>
          <a:xfrm>
            <a:off x="3702684" y="2727829"/>
            <a:ext cx="3552521" cy="955327"/>
          </a:xfrm>
          <a:custGeom>
            <a:avLst/>
            <a:gdLst>
              <a:gd name="connsiteX0" fmla="*/ 0 w 2864149"/>
              <a:gd name="connsiteY0" fmla="*/ 0 h 1018608"/>
              <a:gd name="connsiteX1" fmla="*/ 2864149 w 2864149"/>
              <a:gd name="connsiteY1" fmla="*/ 0 h 1018608"/>
              <a:gd name="connsiteX2" fmla="*/ 2864149 w 2864149"/>
              <a:gd name="connsiteY2" fmla="*/ 1018608 h 1018608"/>
              <a:gd name="connsiteX3" fmla="*/ 0 w 2864149"/>
              <a:gd name="connsiteY3" fmla="*/ 1018608 h 1018608"/>
              <a:gd name="connsiteX4" fmla="*/ 0 w 2864149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149" h="1018608">
                <a:moveTo>
                  <a:pt x="0" y="0"/>
                </a:moveTo>
                <a:lnTo>
                  <a:pt x="2864149" y="0"/>
                </a:lnTo>
                <a:lnTo>
                  <a:pt x="2864149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Map out who is implementing core components of the intervention to increase the fidelity with which the intervention is implemented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17C8C1D-EB29-4541-AD6C-A06B88DF0683}"/>
              </a:ext>
            </a:extLst>
          </p:cNvPr>
          <p:cNvSpPr/>
          <p:nvPr/>
        </p:nvSpPr>
        <p:spPr>
          <a:xfrm>
            <a:off x="5001409" y="3851004"/>
            <a:ext cx="2809464" cy="1018608"/>
          </a:xfrm>
          <a:custGeom>
            <a:avLst/>
            <a:gdLst>
              <a:gd name="connsiteX0" fmla="*/ 0 w 2809464"/>
              <a:gd name="connsiteY0" fmla="*/ 0 h 1018608"/>
              <a:gd name="connsiteX1" fmla="*/ 2809464 w 2809464"/>
              <a:gd name="connsiteY1" fmla="*/ 0 h 1018608"/>
              <a:gd name="connsiteX2" fmla="*/ 2809464 w 2809464"/>
              <a:gd name="connsiteY2" fmla="*/ 1018608 h 1018608"/>
              <a:gd name="connsiteX3" fmla="*/ 0 w 2809464"/>
              <a:gd name="connsiteY3" fmla="*/ 1018608 h 1018608"/>
              <a:gd name="connsiteX4" fmla="*/ 0 w 2809464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464" h="1018608">
                <a:moveTo>
                  <a:pt x="0" y="0"/>
                </a:moveTo>
                <a:lnTo>
                  <a:pt x="2809464" y="0"/>
                </a:lnTo>
                <a:lnTo>
                  <a:pt x="2809464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Gather baseline data and begin monitoring student response to the intervention and intervention fidelity 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E4F92ABA-B4DD-3C4B-9E7F-BF2E4553359A}"/>
              </a:ext>
            </a:extLst>
          </p:cNvPr>
          <p:cNvSpPr/>
          <p:nvPr/>
        </p:nvSpPr>
        <p:spPr>
          <a:xfrm rot="5400000">
            <a:off x="828621" y="2570363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98338F6-3E27-184D-8109-989C5CB5EFCA}"/>
              </a:ext>
            </a:extLst>
          </p:cNvPr>
          <p:cNvSpPr/>
          <p:nvPr/>
        </p:nvSpPr>
        <p:spPr>
          <a:xfrm>
            <a:off x="581809" y="1537635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rgbClr val="7030A0"/>
                </a:solidFill>
              </a:rPr>
              <a:t>Match</a:t>
            </a:r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8FAD66AE-39CE-0745-A655-D1BCB848E12E}"/>
              </a:ext>
            </a:extLst>
          </p:cNvPr>
          <p:cNvSpPr/>
          <p:nvPr/>
        </p:nvSpPr>
        <p:spPr>
          <a:xfrm rot="5400000">
            <a:off x="2124033" y="3692540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067BF2E-293B-3542-BE6F-45FAE76532D4}"/>
              </a:ext>
            </a:extLst>
          </p:cNvPr>
          <p:cNvSpPr/>
          <p:nvPr/>
        </p:nvSpPr>
        <p:spPr>
          <a:xfrm>
            <a:off x="1877209" y="26598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rgbClr val="7030A0"/>
                </a:solidFill>
              </a:rPr>
              <a:t>Map</a:t>
            </a:r>
          </a:p>
        </p:txBody>
      </p:sp>
      <p:sp>
        <p:nvSpPr>
          <p:cNvPr id="10" name="Bent-Up Arrow 9">
            <a:extLst>
              <a:ext uri="{FF2B5EF4-FFF2-40B4-BE49-F238E27FC236}">
                <a16:creationId xmlns:a16="http://schemas.microsoft.com/office/drawing/2014/main" id="{9A3150BF-46F2-4046-924C-899D643AD0F3}"/>
              </a:ext>
            </a:extLst>
          </p:cNvPr>
          <p:cNvSpPr/>
          <p:nvPr/>
        </p:nvSpPr>
        <p:spPr>
          <a:xfrm rot="5400000">
            <a:off x="3452074" y="4835540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337D76C-984C-744E-95EB-BF4562058B99}"/>
              </a:ext>
            </a:extLst>
          </p:cNvPr>
          <p:cNvSpPr/>
          <p:nvPr/>
        </p:nvSpPr>
        <p:spPr>
          <a:xfrm>
            <a:off x="3205249" y="38028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rgbClr val="7030A0"/>
                </a:solidFill>
              </a:rPr>
              <a:t>Monitor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E996F77-9BAF-E24A-8CEB-5355C1B5ECA4}"/>
              </a:ext>
            </a:extLst>
          </p:cNvPr>
          <p:cNvSpPr/>
          <p:nvPr/>
        </p:nvSpPr>
        <p:spPr>
          <a:xfrm>
            <a:off x="4490768" y="50220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rgbClr val="7030A0"/>
                </a:solidFill>
              </a:rPr>
              <a:t>Meet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BFCF6CC-4CD3-6E45-AB7C-7EA4C2CF1787}"/>
              </a:ext>
            </a:extLst>
          </p:cNvPr>
          <p:cNvSpPr/>
          <p:nvPr/>
        </p:nvSpPr>
        <p:spPr>
          <a:xfrm>
            <a:off x="6258683" y="5029200"/>
            <a:ext cx="2019326" cy="1018608"/>
          </a:xfrm>
          <a:custGeom>
            <a:avLst/>
            <a:gdLst>
              <a:gd name="connsiteX0" fmla="*/ 0 w 1857057"/>
              <a:gd name="connsiteY0" fmla="*/ 0 h 1018608"/>
              <a:gd name="connsiteX1" fmla="*/ 1857057 w 1857057"/>
              <a:gd name="connsiteY1" fmla="*/ 0 h 1018608"/>
              <a:gd name="connsiteX2" fmla="*/ 1857057 w 1857057"/>
              <a:gd name="connsiteY2" fmla="*/ 1018608 h 1018608"/>
              <a:gd name="connsiteX3" fmla="*/ 0 w 1857057"/>
              <a:gd name="connsiteY3" fmla="*/ 1018608 h 1018608"/>
              <a:gd name="connsiteX4" fmla="*/ 0 w 1857057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57" h="1018608">
                <a:moveTo>
                  <a:pt x="0" y="0"/>
                </a:moveTo>
                <a:lnTo>
                  <a:pt x="1857057" y="0"/>
                </a:lnTo>
                <a:lnTo>
                  <a:pt x="1857057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/>
              <a:t>Meet as a team to review data and make a data-driven decision</a:t>
            </a:r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A27F5D1B-304F-334E-95C8-5D0EE83B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367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Intervention 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Programming from Beginning to 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End: Intervention Match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, Map, Monitor and 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Meet (IM4)</a:t>
            </a: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3855"/>
            <a:ext cx="8153400" cy="76060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>
            <a:extLst>
              <a:ext uri="{FF2B5EF4-FFF2-40B4-BE49-F238E27FC236}">
                <a16:creationId xmlns:a16="http://schemas.microsoft.com/office/drawing/2014/main" id="{0D08D3AC-D575-C14E-8D66-DA5912CA8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0527"/>
            <a:ext cx="4327525" cy="44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72A84F-1C4E-3242-825B-D53BFD2AF908}"/>
              </a:ext>
            </a:extLst>
          </p:cNvPr>
          <p:cNvGrpSpPr/>
          <p:nvPr/>
        </p:nvGrpSpPr>
        <p:grpSpPr>
          <a:xfrm>
            <a:off x="609600" y="542089"/>
            <a:ext cx="2873381" cy="2011273"/>
            <a:chOff x="1143006" y="76197"/>
            <a:chExt cx="2873381" cy="201127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1210DDD-32AC-DC4F-819C-CAAF8ABB77D4}"/>
                </a:ext>
              </a:extLst>
            </p:cNvPr>
            <p:cNvSpPr/>
            <p:nvPr/>
          </p:nvSpPr>
          <p:spPr>
            <a:xfrm>
              <a:off x="1143006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4A0F2C0-787F-AD4B-9CD6-C85C710CBA4A}"/>
                </a:ext>
              </a:extLst>
            </p:cNvPr>
            <p:cNvSpPr txBox="1"/>
            <p:nvPr/>
          </p:nvSpPr>
          <p:spPr>
            <a:xfrm>
              <a:off x="1241206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Match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824B2E-778E-0D4C-B09C-CC4509B9F247}"/>
              </a:ext>
            </a:extLst>
          </p:cNvPr>
          <p:cNvGrpSpPr/>
          <p:nvPr/>
        </p:nvGrpSpPr>
        <p:grpSpPr>
          <a:xfrm>
            <a:off x="762000" y="2743200"/>
            <a:ext cx="2851815" cy="1625600"/>
            <a:chOff x="380997" y="2286008"/>
            <a:chExt cx="2851815" cy="1625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7D680A-535A-9D45-A252-117402AFCDFD}"/>
                </a:ext>
              </a:extLst>
            </p:cNvPr>
            <p:cNvSpPr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49617-27D4-E246-9B38-35D508647CD9}"/>
                </a:ext>
              </a:extLst>
            </p:cNvPr>
            <p:cNvSpPr txBox="1"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11113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/>
              </a:pPr>
              <a:r>
                <a:rPr lang="en-US" sz="2400" kern="1200" dirty="0"/>
                <a:t>Match the student to the most precise and appropriate intervention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23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:a16="http://schemas.microsoft.com/office/drawing/2014/main" id="{AE2B307E-2658-5247-8954-F95CD3D2F4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"/>
            <a:ext cx="8212846" cy="5411134"/>
            <a:chOff x="1325869" y="744925"/>
            <a:chExt cx="10677297" cy="4716075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93CEE529-B0AB-5148-8028-E9248BE218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5155897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607" name="TextBox 3">
              <a:extLst>
                <a:ext uri="{FF2B5EF4-FFF2-40B4-BE49-F238E27FC236}">
                  <a16:creationId xmlns:a16="http://schemas.microsoft.com/office/drawing/2014/main" id="{4E9EF2AE-0C29-AA40-A80C-C571C8544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869" y="744925"/>
              <a:ext cx="6835522" cy="45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Regular"/>
                </a:rPr>
                <a:t>Problem-Solving Process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13477BB2-2E80-E848-8FF0-D036A700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394" y="2905846"/>
              <a:ext cx="814306" cy="1026862"/>
            </a:xfrm>
            <a:prstGeom prst="rightBrace">
              <a:avLst>
                <a:gd name="adj1" fmla="val 8335"/>
                <a:gd name="adj2" fmla="val 490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38100" dist="25400" dir="5400000" algn="t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609" name="TextBox 5">
              <a:extLst>
                <a:ext uri="{FF2B5EF4-FFF2-40B4-BE49-F238E27FC236}">
                  <a16:creationId xmlns:a16="http://schemas.microsoft.com/office/drawing/2014/main" id="{CA124F20-8BE9-BC41-810A-6C98A13BB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7462" y="2905846"/>
              <a:ext cx="2575704" cy="80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alibri Regular"/>
                </a:rPr>
                <a:t>Student Intervention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alibri Regular"/>
                </a:rPr>
                <a:t>Matching System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Image result for root cause analysis">
            <a:extLst>
              <a:ext uri="{FF2B5EF4-FFF2-40B4-BE49-F238E27FC236}">
                <a16:creationId xmlns:a16="http://schemas.microsoft.com/office/drawing/2014/main" id="{7ED861CF-8EC4-874E-B23D-435C10DE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88" y="2514599"/>
            <a:ext cx="2973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8" y="1511155"/>
            <a:ext cx="3530889" cy="3530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2" y="1194955"/>
            <a:ext cx="4102100" cy="4102100"/>
          </a:xfrm>
          <a:prstGeom prst="rect">
            <a:avLst/>
          </a:prstGeom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6F692EC5-D8F0-794A-87AB-2CDB03EA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Root Cause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6338E8B-0E27-A545-85C7-22F3BBBF88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9781" y="1295400"/>
            <a:ext cx="4105706" cy="5029200"/>
          </a:xfrm>
        </p:spPr>
        <p:txBody>
          <a:bodyPr/>
          <a:lstStyle/>
          <a:p>
            <a:r>
              <a:rPr lang="en-US" altLang="en-US" sz="2000" dirty="0" smtClean="0"/>
              <a:t>Theoretically-informed, data-driven </a:t>
            </a:r>
            <a:r>
              <a:rPr lang="en-US" altLang="en-US" sz="2000" dirty="0"/>
              <a:t>approach to determine </a:t>
            </a:r>
            <a:r>
              <a:rPr lang="en-US" altLang="en-US" sz="2000" b="1" u="sng" dirty="0" smtClean="0"/>
              <a:t>the hypothesized </a:t>
            </a:r>
            <a:r>
              <a:rPr lang="en-US" altLang="en-US" sz="2000" b="1" u="sng" dirty="0"/>
              <a:t>root cause </a:t>
            </a:r>
            <a:r>
              <a:rPr lang="en-US" altLang="en-US" sz="2000" b="1" u="sng" dirty="0" smtClean="0"/>
              <a:t>that explains </a:t>
            </a:r>
            <a:r>
              <a:rPr lang="en-US" altLang="en-US" sz="2000" b="1" u="sng" dirty="0"/>
              <a:t>why</a:t>
            </a:r>
            <a:r>
              <a:rPr lang="en-US" altLang="en-US" sz="2000" dirty="0"/>
              <a:t> the </a:t>
            </a:r>
            <a:r>
              <a:rPr lang="en-US" altLang="en-US" sz="2000" dirty="0" smtClean="0"/>
              <a:t>problem is happening</a:t>
            </a:r>
            <a:endParaRPr lang="en-US" altLang="en-US" sz="2000" dirty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Linking </a:t>
            </a:r>
            <a:r>
              <a:rPr lang="en-US" altLang="en-US" sz="2000" dirty="0"/>
              <a:t>root cause to intervention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root cause must be </a:t>
            </a:r>
            <a:r>
              <a:rPr lang="en-US" altLang="en-US" sz="2000" b="1" u="sng" dirty="0"/>
              <a:t>amenable to intervention</a:t>
            </a:r>
            <a:r>
              <a:rPr lang="en-US" altLang="en-US" sz="2000" dirty="0"/>
              <a:t> (malleable/alterable) so it can be linked to a precise intervention that educators have ability/control over to implement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82000" cy="4572000"/>
          </a:xfrm>
        </p:spPr>
        <p:txBody>
          <a:bodyPr/>
          <a:lstStyle/>
          <a:p>
            <a:r>
              <a:rPr lang="en-US" dirty="0" smtClean="0"/>
              <a:t>Discuss </a:t>
            </a:r>
            <a:r>
              <a:rPr lang="en-US" b="1" dirty="0" smtClean="0"/>
              <a:t>how IM4 fits within a multi-tiered system of support (MTSS)</a:t>
            </a:r>
            <a:r>
              <a:rPr lang="en-US" dirty="0" smtClean="0"/>
              <a:t> and supports educators to deliver evidence-based interventions for students who need additional support</a:t>
            </a:r>
          </a:p>
          <a:p>
            <a:endParaRPr lang="en-US" dirty="0" smtClean="0"/>
          </a:p>
          <a:p>
            <a:r>
              <a:rPr lang="en-US" dirty="0" smtClean="0"/>
              <a:t>Describe </a:t>
            </a:r>
            <a:r>
              <a:rPr lang="en-US" b="1" dirty="0" smtClean="0"/>
              <a:t>each of the key steps of the IM4 process</a:t>
            </a:r>
            <a:r>
              <a:rPr lang="en-US" dirty="0" smtClean="0"/>
              <a:t> that enables effective intervention programming from beginning to end</a:t>
            </a:r>
          </a:p>
          <a:p>
            <a:endParaRPr lang="en-US" dirty="0"/>
          </a:p>
          <a:p>
            <a:r>
              <a:rPr lang="en-US" dirty="0" smtClean="0"/>
              <a:t>Discuss </a:t>
            </a:r>
            <a:r>
              <a:rPr lang="en-US" b="1" dirty="0" smtClean="0"/>
              <a:t>Tier 2 and 3 interventions </a:t>
            </a:r>
            <a:r>
              <a:rPr lang="en-US" dirty="0" smtClean="0"/>
              <a:t>that can be tailored to students based on a </a:t>
            </a:r>
            <a:r>
              <a:rPr lang="en-US" i="1" dirty="0" smtClean="0"/>
              <a:t>root cause analysis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3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4047A60-FD56-994B-B663-CB6C77A2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6" y="173039"/>
            <a:ext cx="8222673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a </a:t>
            </a:r>
            <a:r>
              <a:rPr lang="en-US" alt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evidence-based interventions?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82546A9-83E8-0241-AA40-C2CCCDCA0C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94955"/>
            <a:ext cx="3677227" cy="4419600"/>
          </a:xfrm>
        </p:spPr>
        <p:txBody>
          <a:bodyPr/>
          <a:lstStyle/>
          <a:p>
            <a:r>
              <a:rPr lang="en-US" altLang="en-US" sz="2000" dirty="0"/>
              <a:t>Students with social, emotional and behavioral problems are a heterogeneous group of students</a:t>
            </a:r>
          </a:p>
          <a:p>
            <a:endParaRPr lang="en-US" altLang="en-US" sz="2000" dirty="0"/>
          </a:p>
          <a:p>
            <a:r>
              <a:rPr lang="en-US" altLang="en-US" sz="2000" dirty="0"/>
              <a:t>One-size-fits-all approach to intervention results in lackluster outcomes</a:t>
            </a:r>
          </a:p>
          <a:p>
            <a:endParaRPr lang="en-US" altLang="en-US" sz="2000" dirty="0"/>
          </a:p>
          <a:p>
            <a:r>
              <a:rPr lang="en-US" altLang="en-US" sz="2000" dirty="0"/>
              <a:t>Matching students to the most precise intervention requires having a menu of options to select from</a:t>
            </a:r>
          </a:p>
        </p:txBody>
      </p:sp>
      <p:pic>
        <p:nvPicPr>
          <p:cNvPr id="27652" name="Picture 4" descr="Image result for menu">
            <a:extLst>
              <a:ext uri="{FF2B5EF4-FFF2-40B4-BE49-F238E27FC236}">
                <a16:creationId xmlns:a16="http://schemas.microsoft.com/office/drawing/2014/main" id="{629DE85E-1EB4-414B-96C8-B1D3A039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66261"/>
            <a:ext cx="3207327" cy="32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8" y="1480561"/>
            <a:ext cx="3530889" cy="3530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2" y="1194955"/>
            <a:ext cx="4102100" cy="410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4426" y="388620"/>
            <a:ext cx="8662798" cy="198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Acquisition-Performance Deficit Paradigm</a:t>
            </a:r>
            <a:endParaRPr lang="en-US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5" name="Picture 4" descr="http://www.everydayinterviewtips.com/wp-content/uploads/2014/10/54973387-igor-problem-solution.jpg">
            <a:extLst>
              <a:ext uri="{FF2B5EF4-FFF2-40B4-BE49-F238E27FC236}">
                <a16:creationId xmlns:a16="http://schemas.microsoft.com/office/drawing/2014/main" id="{A3338B08-C7A2-2C42-B78E-90B1FB1E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63" y="5334000"/>
            <a:ext cx="8978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731806" y="2257967"/>
            <a:ext cx="31055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(1) a person lacks or does not possess a skill or given set of behaviors</a:t>
            </a:r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b="1" dirty="0" smtClean="0"/>
              <a:t>ACQUISITION DEFICIT</a:t>
            </a:r>
          </a:p>
          <a:p>
            <a:pPr marL="0" indent="0">
              <a:buNone/>
            </a:pPr>
            <a:r>
              <a:rPr lang="en-US" altLang="en-US" sz="2000" b="1" dirty="0" smtClean="0"/>
              <a:t>(Can’t do)</a:t>
            </a:r>
          </a:p>
          <a:p>
            <a:pPr marL="0" indent="0">
              <a:buNone/>
            </a:pPr>
            <a:r>
              <a:rPr lang="en-US" altLang="en-US" sz="2000" b="1" dirty="0" smtClean="0"/>
              <a:t> </a:t>
            </a:r>
            <a:endParaRPr lang="en-US" altLang="en-US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4727924" y="2257967"/>
            <a:ext cx="339640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(2) A person is not  properly supported or motivated to exhibit the skills or behaviors they do possess</a:t>
            </a:r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b="1" dirty="0" smtClean="0"/>
              <a:t>PERFORMANCE DEFICIT</a:t>
            </a:r>
          </a:p>
          <a:p>
            <a:pPr marL="0" indent="0">
              <a:buNone/>
            </a:pPr>
            <a:r>
              <a:rPr lang="en-US" altLang="en-US" sz="2000" b="1" dirty="0" smtClean="0"/>
              <a:t>(Won’t do)</a:t>
            </a:r>
            <a:endParaRPr lang="en-US" alt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3890287" y="2294543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3823612" y="2444657"/>
            <a:ext cx="819150" cy="6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205350" y="1567815"/>
            <a:ext cx="8874824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2" charset="2"/>
              <a:buNone/>
            </a:pP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problem or difficulty will always be observed when 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334223" y="5078290"/>
            <a:ext cx="8874824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2" charset="2"/>
              <a:buNone/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meet the demands and expectations of a given performance setting (e.g., classroom).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55AC2E6-7931-7D4F-BAC6-3A233B6B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85800"/>
          </a:xfrm>
        </p:spPr>
        <p:txBody>
          <a:bodyPr/>
          <a:lstStyle/>
          <a:p>
            <a:r>
              <a:rPr lang="en-US" altLang="en-US" dirty="0"/>
              <a:t>Acquisition vs.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D75B86-AD6F-8F4D-9840-EA52E8D0142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6516918"/>
              </p:ext>
            </p:extLst>
          </p:nvPr>
        </p:nvGraphicFramePr>
        <p:xfrm>
          <a:off x="609600" y="1295400"/>
          <a:ext cx="8001000" cy="4711029"/>
        </p:xfrm>
        <a:graphic>
          <a:graphicData uri="http://schemas.openxmlformats.org/drawingml/2006/table">
            <a:tbl>
              <a:tblPr/>
              <a:tblGrid>
                <a:gridCol w="219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4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Descriptor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Acquisition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Performance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956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Explanation of the problem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occurs because the student does not possess the requisite skills/behaviors to meet the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demands or expectations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of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occurs because the student is insufficiently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supported or motivated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by the environment to exhibit the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skills/behaviors they possess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60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lacks a skill/behavior that is necessary to meet the social or academic demands of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is not properly motivated and/or supported to utilize skills/behaviors they already possess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4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Type of problem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Can’t Do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(Skill)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Won’t Do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(Will)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956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Focus of the intervention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Instructional intervention that focuses on teaching the student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lagging skills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or behaviors to effectively meet the demands from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Intervention that is embedded in the environment that prompts, encourages, and motivates student to use skills/behaviors he or she already possesses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58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4">
            <a:extLst>
              <a:ext uri="{FF2B5EF4-FFF2-40B4-BE49-F238E27FC236}">
                <a16:creationId xmlns:a16="http://schemas.microsoft.com/office/drawing/2014/main" id="{3C672478-AA7C-844C-BB72-E7462F3C1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219200"/>
            <a:ext cx="7696200" cy="4675854"/>
            <a:chOff x="914400" y="381000"/>
            <a:chExt cx="9449478" cy="665299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34B907E-7015-9749-8D7A-5B580445FA75}"/>
                </a:ext>
              </a:extLst>
            </p:cNvPr>
            <p:cNvSpPr/>
            <p:nvPr/>
          </p:nvSpPr>
          <p:spPr>
            <a:xfrm>
              <a:off x="3276329" y="381000"/>
              <a:ext cx="2363690" cy="1067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IDENTIFY and DEFINE the main problem of concern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83D7815-9784-C04D-85E2-BDCCEEB11BFA}"/>
                </a:ext>
              </a:extLst>
            </p:cNvPr>
            <p:cNvSpPr/>
            <p:nvPr/>
          </p:nvSpPr>
          <p:spPr>
            <a:xfrm>
              <a:off x="3315050" y="1954543"/>
              <a:ext cx="2361929" cy="1067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Analyze WHY the problem is happening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B09872-D73F-9B4E-825C-D89E08A3BB0D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2514247" y="3021640"/>
              <a:ext cx="1981768" cy="76247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ECDF9E-6588-C245-A2DF-1C52A59AF039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496015" y="3021640"/>
              <a:ext cx="1828647" cy="76247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C5612A-168F-A74C-A835-850C6385317F}"/>
                </a:ext>
              </a:extLst>
            </p:cNvPr>
            <p:cNvSpPr/>
            <p:nvPr/>
          </p:nvSpPr>
          <p:spPr>
            <a:xfrm>
              <a:off x="1143201" y="3860738"/>
              <a:ext cx="2666411" cy="1220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Acquisition Deficit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(Can’t Do Problem)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CAEE93-7CA7-A349-A36C-671E7FC7FC87}"/>
                </a:ext>
              </a:extLst>
            </p:cNvPr>
            <p:cNvSpPr/>
            <p:nvPr/>
          </p:nvSpPr>
          <p:spPr>
            <a:xfrm>
              <a:off x="4990576" y="3860738"/>
              <a:ext cx="2668171" cy="1220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Performance Deficit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(Won’t Do Problem)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1AFA45E7-30BA-BB43-AC8E-0B0D1022E77E}"/>
                </a:ext>
              </a:extLst>
            </p:cNvPr>
            <p:cNvSpPr/>
            <p:nvPr/>
          </p:nvSpPr>
          <p:spPr>
            <a:xfrm>
              <a:off x="8001949" y="1980708"/>
              <a:ext cx="533282" cy="5017777"/>
            </a:xfrm>
            <a:prstGeom prst="rightBrace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B91F7-2262-5A46-8E57-B4CA48A5132A}"/>
                </a:ext>
              </a:extLst>
            </p:cNvPr>
            <p:cNvSpPr txBox="1"/>
            <p:nvPr/>
          </p:nvSpPr>
          <p:spPr>
            <a:xfrm>
              <a:off x="8535231" y="3757953"/>
              <a:ext cx="1828647" cy="1357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Student Intervention Matching System</a:t>
              </a:r>
            </a:p>
            <a:p>
              <a:pPr algn="ctr"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FA4E94-21DC-6348-A930-A2FAC8FE7F91}"/>
                </a:ext>
              </a:extLst>
            </p:cNvPr>
            <p:cNvSpPr/>
            <p:nvPr/>
          </p:nvSpPr>
          <p:spPr>
            <a:xfrm>
              <a:off x="914400" y="5639855"/>
              <a:ext cx="3201453" cy="137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Intervention designed to teach student </a:t>
              </a:r>
              <a:r>
                <a:rPr lang="en-US" sz="1200" b="1" dirty="0">
                  <a:solidFill>
                    <a:schemeClr val="tx1"/>
                  </a:solidFill>
                </a:rPr>
                <a:t>lagging</a:t>
              </a:r>
              <a:r>
                <a:rPr lang="en-US" sz="1200" dirty="0">
                  <a:solidFill>
                    <a:schemeClr val="tx1"/>
                  </a:solidFill>
                </a:rPr>
                <a:t> social, emotional regulation, or executive </a:t>
              </a:r>
              <a:r>
                <a:rPr lang="en-US" sz="1200" b="1" dirty="0">
                  <a:solidFill>
                    <a:schemeClr val="tx1"/>
                  </a:solidFill>
                </a:rPr>
                <a:t>skills</a:t>
              </a:r>
              <a:r>
                <a:rPr lang="en-US" sz="1200" dirty="0">
                  <a:solidFill>
                    <a:schemeClr val="tx1"/>
                  </a:solidFill>
                </a:rPr>
                <a:t> to meet demands from the environment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3AFDF6-C08A-7B4C-838F-9D15C5A8C009}"/>
                </a:ext>
              </a:extLst>
            </p:cNvPr>
            <p:cNvSpPr/>
            <p:nvPr/>
          </p:nvSpPr>
          <p:spPr>
            <a:xfrm>
              <a:off x="4730095" y="5662280"/>
              <a:ext cx="3190893" cy="137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Intervention designed to encourage and motivate the student use the behavior or skills the student is fully capable of exhibiting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7C9942B-AFF1-044A-8318-BAEAF3558C6F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>
              <a:off x="6324661" y="5081078"/>
              <a:ext cx="880" cy="58120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991621-8975-E146-AA59-F4C3481B90C7}"/>
                </a:ext>
              </a:extLst>
            </p:cNvPr>
            <p:cNvCxnSpPr/>
            <p:nvPr/>
          </p:nvCxnSpPr>
          <p:spPr>
            <a:xfrm>
              <a:off x="2457927" y="5107241"/>
              <a:ext cx="0" cy="55503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A6C16D-9AD6-9049-BE62-9CCC6E908C85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4496015" y="1421931"/>
              <a:ext cx="0" cy="5326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35">
            <a:extLst>
              <a:ext uri="{FF2B5EF4-FFF2-40B4-BE49-F238E27FC236}">
                <a16:creationId xmlns:a16="http://schemas.microsoft.com/office/drawing/2014/main" id="{C34AA491-437C-434B-99DC-78787F93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9168"/>
            <a:ext cx="6458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Categories of Interventions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CF8420A-7F0B-4746-BB51-FCB370A9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4495800" cy="1143000"/>
          </a:xfrm>
        </p:spPr>
        <p:txBody>
          <a:bodyPr/>
          <a:lstStyle/>
          <a:p>
            <a:r>
              <a:rPr lang="en-US" altLang="en-US" sz="3200" dirty="0"/>
              <a:t>Student Intervention Matching - Form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564241BA-FD6E-3642-875E-E1D6100F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7" name="AutoShape 2">
            <a:extLst>
              <a:ext uri="{FF2B5EF4-FFF2-40B4-BE49-F238E27FC236}">
                <a16:creationId xmlns:a16="http://schemas.microsoft.com/office/drawing/2014/main" id="{F08DCD94-F307-6C45-AECA-49F3357DAF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1978" name="AutoShape 10">
            <a:extLst>
              <a:ext uri="{FF2B5EF4-FFF2-40B4-BE49-F238E27FC236}">
                <a16:creationId xmlns:a16="http://schemas.microsoft.com/office/drawing/2014/main" id="{A13A6C12-E6A9-3B4A-A06E-AB64A1A3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091891"/>
            <a:ext cx="4724400" cy="4379912"/>
          </a:xfrm>
          <a:prstGeom prst="leftArrow">
            <a:avLst>
              <a:gd name="adj1" fmla="val 75926"/>
              <a:gd name="adj2" fmla="val 3326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program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regulation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21515" name="TextBox 12">
            <a:extLst>
              <a:ext uri="{FF2B5EF4-FFF2-40B4-BE49-F238E27FC236}">
                <a16:creationId xmlns:a16="http://schemas.microsoft.com/office/drawing/2014/main" id="{0FB8038B-3899-FB40-BF29-6EBA544E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3990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Tier 2 Menu of Supports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CF461-46B7-8D4F-9F06-DCA5839945E4}"/>
              </a:ext>
            </a:extLst>
          </p:cNvPr>
          <p:cNvSpPr txBox="1"/>
          <p:nvPr/>
        </p:nvSpPr>
        <p:spPr>
          <a:xfrm>
            <a:off x="5678366" y="1905000"/>
            <a:ext cx="331664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    program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skills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regulation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B96DE-156E-6343-9D48-7FC3E34A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38660"/>
            <a:ext cx="5486400" cy="5279200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CF859F7E-5215-DB42-A83C-7FBF9E56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83" y="1247773"/>
            <a:ext cx="1981200" cy="16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Targeted/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Intensive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(A FEW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</a:t>
            </a:r>
            <a:b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Interventions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(3-5%)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81F56A8-6E8D-8D46-8FD4-A6A555DD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2" y="3115874"/>
            <a:ext cx="411480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Selected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(SOME Students</a:t>
            </a: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Small Group or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Strategies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(10-25% of students)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86991BA-1EB3-6E46-88D4-5060E8E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83" y="4779305"/>
            <a:ext cx="373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Universal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</a:t>
            </a: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ALL 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         School/</a:t>
            </a:r>
            <a:r>
              <a:rPr lang="en-US" altLang="en-US" sz="1400" dirty="0" err="1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classwide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, Culturally Relevant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Systems of Support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(75-90% of students)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52" y="1654907"/>
            <a:ext cx="785726" cy="3253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DA912-BA75-694A-AC69-C84C29A8B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37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8" grpId="0" animBg="1"/>
      <p:bldP spid="13" grpId="0" autoUpdateAnimBg="0"/>
      <p:bldP spid="14" grpId="0" autoUpdateAnimBg="0"/>
      <p:bldP spid="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59DDFC0E-0AF6-4044-8530-797FC66A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4" y="254544"/>
            <a:ext cx="8274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Example Evidence-based Performance- and Acquisition-Based Tier 2 Interventions</a:t>
            </a:r>
          </a:p>
        </p:txBody>
      </p:sp>
      <p:sp>
        <p:nvSpPr>
          <p:cNvPr id="19459" name="Text Placeholder 3">
            <a:extLst>
              <a:ext uri="{FF2B5EF4-FFF2-40B4-BE49-F238E27FC236}">
                <a16:creationId xmlns:a16="http://schemas.microsoft.com/office/drawing/2014/main" id="{6689EB34-393F-D447-A5C0-C206F14D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506" y="1394855"/>
            <a:ext cx="4419600" cy="76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</a:rPr>
              <a:t>Performance-based Intervention</a:t>
            </a:r>
          </a:p>
        </p:txBody>
      </p:sp>
      <p:sp>
        <p:nvSpPr>
          <p:cNvPr id="19460" name="Text Placeholder 4">
            <a:extLst>
              <a:ext uri="{FF2B5EF4-FFF2-40B4-BE49-F238E27FC236}">
                <a16:creationId xmlns:a16="http://schemas.microsoft.com/office/drawing/2014/main" id="{66AA8061-1702-6C4D-9D5D-63FB75A8D85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24401" y="1394855"/>
            <a:ext cx="4191000" cy="762000"/>
          </a:xfrm>
        </p:spPr>
        <p:txBody>
          <a:bodyPr/>
          <a:lstStyle/>
          <a:p>
            <a:pPr marL="7938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</a:rPr>
              <a:t>Acquisition-based Intervention</a:t>
            </a:r>
          </a:p>
        </p:txBody>
      </p:sp>
      <p:sp>
        <p:nvSpPr>
          <p:cNvPr id="33797" name="Content Placeholder 1">
            <a:extLst>
              <a:ext uri="{FF2B5EF4-FFF2-40B4-BE49-F238E27FC236}">
                <a16:creationId xmlns:a16="http://schemas.microsoft.com/office/drawing/2014/main" id="{0906A35A-05C9-3C49-B7C0-3C99C8F72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06" y="2287888"/>
            <a:ext cx="4040188" cy="3941763"/>
          </a:xfrm>
        </p:spPr>
        <p:txBody>
          <a:bodyPr/>
          <a:lstStyle/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Structured School-based Mentoring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e.g., Check in/Check out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Behavior contracting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Class Pass Intervention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Self-monitoring 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School-home note system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endParaRPr lang="en-US" altLang="en-US" sz="2000" dirty="0">
              <a:latin typeface="+mn-lt"/>
            </a:endParaRP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endParaRPr lang="en-US" altLang="en-US" sz="2000" dirty="0">
              <a:latin typeface="+mn-lt"/>
            </a:endParaRPr>
          </a:p>
        </p:txBody>
      </p:sp>
      <p:sp>
        <p:nvSpPr>
          <p:cNvPr id="33798" name="Content Placeholder 5">
            <a:extLst>
              <a:ext uri="{FF2B5EF4-FFF2-40B4-BE49-F238E27FC236}">
                <a16:creationId xmlns:a16="http://schemas.microsoft.com/office/drawing/2014/main" id="{BE517CC3-43F2-1340-8C01-5D5A35ED71FF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766405" y="2325130"/>
            <a:ext cx="4041775" cy="3941763"/>
          </a:xfrm>
        </p:spPr>
        <p:txBody>
          <a:bodyPr/>
          <a:lstStyle/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Traditional social skills training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Emotion Regulation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Anxiety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Anger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Trauma </a:t>
            </a:r>
          </a:p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Executive functioning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Organization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Impulse control</a:t>
            </a:r>
          </a:p>
          <a:p>
            <a:pPr lvl="1" eaLnBrk="1" hangingPunct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+mn-lt"/>
              </a:rPr>
              <a:t>Attention regulation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76EAF-D83E-E14F-B714-0A51E4BB1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B1F13F8-3F16-BB46-BC76-820C192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141"/>
            <a:ext cx="6934200" cy="6437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r>
              <a:rPr lang="en-US" altLang="en-US" dirty="0" smtClean="0">
                <a:latin typeface="Calibri Regular" charset="0"/>
              </a:rPr>
              <a:t/>
            </a:r>
            <a:br>
              <a:rPr lang="en-US" altLang="en-US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Behavior </a:t>
            </a:r>
            <a:r>
              <a:rPr lang="en-US" altLang="en-US" dirty="0">
                <a:latin typeface="Calibri Regular" charset="0"/>
              </a:rPr>
              <a:t>Contract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3FEB64F-8DC7-2D46-82FB-18E96FF4F8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1143000"/>
            <a:ext cx="5736647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>
                <a:latin typeface="Calibri Regular" charset="0"/>
              </a:rPr>
              <a:t>Process of negotiating an agreement between staff and a student so each party receives some benefit or payoff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Teacher benefits by improved student behavior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Student benefits by earning something based on good behavior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800" dirty="0">
              <a:latin typeface="Calibri Regular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latin typeface="Calibri Regular" charset="0"/>
              </a:rPr>
              <a:t>Components of behavioral contract: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Description of the </a:t>
            </a:r>
            <a:r>
              <a:rPr lang="en-US" altLang="en-US" sz="1800" dirty="0" smtClean="0">
                <a:latin typeface="Calibri Regular" charset="0"/>
              </a:rPr>
              <a:t>desired behaviors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Calibri Regular" charset="0"/>
              </a:rPr>
              <a:t>Goal </a:t>
            </a:r>
            <a:r>
              <a:rPr lang="en-US" altLang="en-US" sz="1800" dirty="0">
                <a:latin typeface="Calibri Regular" charset="0"/>
              </a:rPr>
              <a:t>statement specifying by when, what behavior, and under what conditions </a:t>
            </a:r>
            <a:r>
              <a:rPr lang="en-US" altLang="en-US" sz="1800" dirty="0" smtClean="0">
                <a:latin typeface="Calibri Regular" charset="0"/>
              </a:rPr>
              <a:t>pay-off will </a:t>
            </a:r>
            <a:r>
              <a:rPr lang="en-US" altLang="en-US" sz="1800" dirty="0">
                <a:latin typeface="Calibri Regular" charset="0"/>
              </a:rPr>
              <a:t>be earned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Identification of the </a:t>
            </a:r>
            <a:r>
              <a:rPr lang="en-US" altLang="en-US" sz="1800" dirty="0" smtClean="0">
                <a:latin typeface="Calibri Regular" charset="0"/>
              </a:rPr>
              <a:t>privileges, rewards, or desired social experiences </a:t>
            </a:r>
            <a:r>
              <a:rPr lang="en-US" altLang="en-US" sz="1800" dirty="0">
                <a:latin typeface="Calibri Regular" charset="0"/>
              </a:rPr>
              <a:t>to be earned </a:t>
            </a:r>
            <a:br>
              <a:rPr lang="en-US" altLang="en-US" sz="1800" dirty="0">
                <a:latin typeface="Calibri Regular" charset="0"/>
              </a:rPr>
            </a:br>
            <a:r>
              <a:rPr lang="en-US" altLang="en-US" sz="1800" dirty="0">
                <a:latin typeface="Calibri Regular" charset="0"/>
              </a:rPr>
              <a:t>(i.e., The Pay-Off)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Signatures from all parties involved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Teacher </a:t>
            </a:r>
            <a:r>
              <a:rPr lang="en-US" altLang="en-US" sz="1800" dirty="0" err="1">
                <a:latin typeface="Calibri Regular" charset="0"/>
              </a:rPr>
              <a:t>precorrects</a:t>
            </a:r>
            <a:r>
              <a:rPr lang="en-US" altLang="en-US" sz="1800" dirty="0">
                <a:latin typeface="Calibri Regular" charset="0"/>
              </a:rPr>
              <a:t> and prompts student on daily basis using the behavior contract</a:t>
            </a:r>
          </a:p>
        </p:txBody>
      </p:sp>
      <p:pic>
        <p:nvPicPr>
          <p:cNvPr id="14341" name="Picture 8" descr="http://2.bp.blogspot.com/_EVXCbM6uXOE/R-bE_iY7q_I/AAAAAAAAAkI/yQKZKF-XNnY/s400/kids_shaking_hands.jpg">
            <a:extLst>
              <a:ext uri="{FF2B5EF4-FFF2-40B4-BE49-F238E27FC236}">
                <a16:creationId xmlns:a16="http://schemas.microsoft.com/office/drawing/2014/main" id="{53E8D35A-C8CA-AF44-A30A-0252B252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130" t="4805" r="18710" b="4505"/>
          <a:stretch/>
        </p:blipFill>
        <p:spPr bwMode="auto">
          <a:xfrm>
            <a:off x="7067694" y="1378422"/>
            <a:ext cx="1485613" cy="14382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F63A96E1-FF12-704D-A309-1893FF4F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554" y="2809489"/>
            <a:ext cx="1500188" cy="14478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48" y="2533521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5059"/>
            <a:ext cx="1905000" cy="190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2065D22F-B74F-9F45-A3D7-CF2CD7C7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Behavior Contract: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35843" name="Content Placeholder 1">
            <a:extLst>
              <a:ext uri="{FF2B5EF4-FFF2-40B4-BE49-F238E27FC236}">
                <a16:creationId xmlns:a16="http://schemas.microsoft.com/office/drawing/2014/main" id="{E936B593-6B64-2A4F-A4A0-C9293BB99B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6943" y="1828800"/>
            <a:ext cx="6096000" cy="4343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Designed for students who respond well to school-based </a:t>
            </a:r>
            <a:r>
              <a:rPr lang="en-US" altLang="en-US" sz="2000" dirty="0" smtClean="0">
                <a:latin typeface="Calibri Regular" charset="0"/>
              </a:rPr>
              <a:t>incentives or contingent access</a:t>
            </a:r>
            <a:endParaRPr lang="en-US" altLang="en-US" sz="2000" dirty="0">
              <a:latin typeface="Calibri Regular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alibri Regular" charset="0"/>
              </a:rPr>
              <a:t>Eager to earn rewards, special privileges, and/or recognition from others</a:t>
            </a: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Students who dislike particular academic subjects and could benefit from receiving extrinsic reinforcement (i.e., pay-off)</a:t>
            </a: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Students who could benefit from receiving precorrection and prompting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1026" name="Picture 2" descr="Image result for key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F1293F37-4CAA-F942-AE62-A1DBB99B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Behavior Contract: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C9D6F98F-39AF-904B-AAA1-B738DC7759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70882"/>
            <a:ext cx="7772400" cy="3867944"/>
          </a:xfrm>
        </p:spPr>
        <p:txBody>
          <a:bodyPr/>
          <a:lstStyle/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Negotiated agreement or brokered deal to increase student buy-in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Focus on positive behaviors teachers want to see in the classroom (i.e., those behaviors that are incompatible with problem behavior)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Positive reinforcement for meeting goal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Teacher follows up with daily pre-correction and prompting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Pulling out the contract and reminding the student of the behavior and reward to be earned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At the first warning signs of problem behavior, prompting the 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8194" name="Picture 2" descr="Image result for ingre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0"/>
            <a:ext cx="32988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6822" r="3818" b="5474"/>
          <a:stretch/>
        </p:blipFill>
        <p:spPr>
          <a:xfrm>
            <a:off x="0" y="1"/>
            <a:ext cx="9144000" cy="6858000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183A1A-9B71-0E46-A639-6FBCB5364A3E}"/>
              </a:ext>
            </a:extLst>
          </p:cNvPr>
          <p:cNvSpPr txBox="1">
            <a:spLocks/>
          </p:cNvSpPr>
          <p:nvPr/>
        </p:nvSpPr>
        <p:spPr bwMode="auto">
          <a:xfrm>
            <a:off x="3352800" y="3276600"/>
            <a:ext cx="4435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Welcome to IM4 , a problem-solving system that coordinates intervention programming from beginning to end for students with social, emotional, and behavioral needs. </a:t>
            </a:r>
          </a:p>
        </p:txBody>
      </p:sp>
    </p:spTree>
    <p:extLst>
      <p:ext uri="{BB962C8B-B14F-4D97-AF65-F5344CB8AC3E}">
        <p14:creationId xmlns:p14="http://schemas.microsoft.com/office/powerpoint/2010/main" val="6932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ECEEC376-96A7-DB41-B56D-85B80EE2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libri Regular" charset="0"/>
              </a:rPr>
              <a:t>Difference Between Effective and Ineffective Behavior Contracts</a:t>
            </a:r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E1D2AAD2-7EEA-D14E-A59D-D4FDF940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33998"/>
            <a:ext cx="3581400" cy="609601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EFFECTIVE BEHAVIOR CONTRACT</a:t>
            </a:r>
          </a:p>
        </p:txBody>
      </p:sp>
      <p:sp>
        <p:nvSpPr>
          <p:cNvPr id="22532" name="Text Placeholder 5">
            <a:extLst>
              <a:ext uri="{FF2B5EF4-FFF2-40B4-BE49-F238E27FC236}">
                <a16:creationId xmlns:a16="http://schemas.microsoft.com/office/drawing/2014/main" id="{F94EC3A4-3F5D-FB49-99C7-A64508F5B52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76800" y="5360772"/>
            <a:ext cx="4400550" cy="58282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INEFFECTIVE BEHAVIOR CONTRACT</a:t>
            </a:r>
          </a:p>
        </p:txBody>
      </p:sp>
      <p:sp>
        <p:nvSpPr>
          <p:cNvPr id="16389" name="Content Placeholder 4">
            <a:extLst>
              <a:ext uri="{FF2B5EF4-FFF2-40B4-BE49-F238E27FC236}">
                <a16:creationId xmlns:a16="http://schemas.microsoft.com/office/drawing/2014/main" id="{CD8098B8-F82C-C24F-A9D8-6E75342DF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" y="1600200"/>
            <a:ext cx="37338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u="sng" dirty="0">
                <a:latin typeface="Calibri Regular" charset="0"/>
              </a:rPr>
              <a:t>Negotiated </a:t>
            </a:r>
            <a:r>
              <a:rPr lang="en-US" altLang="en-US" sz="2000" dirty="0">
                <a:latin typeface="Calibri Regular" charset="0"/>
              </a:rPr>
              <a:t>agreement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Describes what the student </a:t>
            </a:r>
            <a:r>
              <a:rPr lang="en-US" altLang="en-US" sz="2000" u="sng" dirty="0">
                <a:latin typeface="Calibri Regular" charset="0"/>
              </a:rPr>
              <a:t>should do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Provides a </a:t>
            </a:r>
            <a:r>
              <a:rPr lang="en-US" altLang="en-US" sz="2000" u="sng" dirty="0">
                <a:latin typeface="Calibri Regular" charset="0"/>
              </a:rPr>
              <a:t>goal </a:t>
            </a:r>
            <a:r>
              <a:rPr lang="en-US" altLang="en-US" sz="2000" dirty="0">
                <a:latin typeface="Calibri Regular" charset="0"/>
              </a:rPr>
              <a:t>statement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Outlines what the student will </a:t>
            </a:r>
            <a:r>
              <a:rPr lang="en-US" altLang="en-US" sz="2000" u="sng" dirty="0">
                <a:latin typeface="Calibri Regular" charset="0"/>
              </a:rPr>
              <a:t>earn as a reward </a:t>
            </a:r>
            <a:r>
              <a:rPr lang="en-US" altLang="en-US" sz="2000" dirty="0">
                <a:latin typeface="Calibri Regular" charset="0"/>
              </a:rPr>
              <a:t>for meeting goal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Teacher uses contract to </a:t>
            </a:r>
            <a:r>
              <a:rPr lang="en-US" altLang="en-US" sz="2000" dirty="0" err="1">
                <a:latin typeface="Calibri Regular" charset="0"/>
              </a:rPr>
              <a:t>precorrect</a:t>
            </a:r>
            <a:r>
              <a:rPr lang="en-US" altLang="en-US" sz="2000" dirty="0">
                <a:latin typeface="Calibri Regular" charset="0"/>
              </a:rPr>
              <a:t> and prompt behavior</a:t>
            </a:r>
          </a:p>
        </p:txBody>
      </p:sp>
      <p:sp>
        <p:nvSpPr>
          <p:cNvPr id="16390" name="Content Placeholder 6">
            <a:extLst>
              <a:ext uri="{FF2B5EF4-FFF2-40B4-BE49-F238E27FC236}">
                <a16:creationId xmlns:a16="http://schemas.microsoft.com/office/drawing/2014/main" id="{7C3C031F-F328-1641-92F4-04CCC03634BB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591050" y="1627231"/>
            <a:ext cx="37338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u="sng" dirty="0">
                <a:latin typeface="Calibri Regular" charset="0"/>
              </a:rPr>
              <a:t>Non-negotiated 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Describes what the student is </a:t>
            </a:r>
            <a:r>
              <a:rPr lang="en-US" altLang="en-US" sz="2000" u="sng" dirty="0">
                <a:latin typeface="Calibri Regular" charset="0"/>
              </a:rPr>
              <a:t>doing wrong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Provides </a:t>
            </a:r>
            <a:r>
              <a:rPr lang="en-US" altLang="en-US" sz="2000" u="sng" dirty="0">
                <a:latin typeface="Calibri Regular" charset="0"/>
              </a:rPr>
              <a:t>no goal </a:t>
            </a:r>
            <a:r>
              <a:rPr lang="en-US" altLang="en-US" sz="2000" dirty="0">
                <a:latin typeface="Calibri Regular" charset="0"/>
              </a:rPr>
              <a:t>statement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Outlines how the student will be </a:t>
            </a:r>
            <a:r>
              <a:rPr lang="en-US" altLang="en-US" sz="2000" u="sng" dirty="0">
                <a:latin typeface="Calibri Regular" charset="0"/>
              </a:rPr>
              <a:t>punished</a:t>
            </a:r>
            <a:r>
              <a:rPr lang="en-US" altLang="en-US" sz="2000" dirty="0">
                <a:latin typeface="Calibri Regular" charset="0"/>
              </a:rPr>
              <a:t> if problem behavior continues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No other adult follow through with the contract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616DF-3DCA-8C47-837B-7239E2437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1639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>
            <a:extLst>
              <a:ext uri="{FF2B5EF4-FFF2-40B4-BE49-F238E27FC236}">
                <a16:creationId xmlns:a16="http://schemas.microsoft.com/office/drawing/2014/main" id="{A13036EF-A47F-6B43-9C11-A3CC877E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br>
              <a:rPr lang="en-US" altLang="en-US" u="sng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Daily Structured Mentoring</a:t>
            </a:r>
            <a:r>
              <a:rPr lang="en-US" altLang="en-US" dirty="0">
                <a:latin typeface="Calibri Regular" charset="0"/>
              </a:rPr>
              <a:t> </a:t>
            </a:r>
            <a:r>
              <a:rPr lang="en-US" altLang="en-US" sz="1800" dirty="0" smtClean="0">
                <a:latin typeface="Calibri Regular" charset="0"/>
              </a:rPr>
              <a:t>(e.g., Check-in/Check-out)</a:t>
            </a:r>
            <a:endParaRPr lang="en-US" altLang="en-US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1027" name="Content Placeholder 1">
            <a:extLst>
              <a:ext uri="{FF2B5EF4-FFF2-40B4-BE49-F238E27FC236}">
                <a16:creationId xmlns:a16="http://schemas.microsoft.com/office/drawing/2014/main" id="{0015BBC5-12D6-A44A-B5BF-24395F7B6C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7375" y="1516021"/>
            <a:ext cx="7718425" cy="412278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Assignment of a mentor who provides unconditional positive regard and </a:t>
            </a:r>
            <a:r>
              <a:rPr lang="en-US" altLang="en-US" sz="2000" dirty="0" smtClean="0">
                <a:latin typeface="Calibri Regular" charset="0"/>
              </a:rPr>
              <a:t>bookends support on the front- and back-end of each day </a:t>
            </a:r>
          </a:p>
          <a:p>
            <a:pPr lvl="1" eaLnBrk="1" hangingPunct="1"/>
            <a:r>
              <a:rPr lang="en-US" altLang="en-US" sz="1800" dirty="0" smtClean="0">
                <a:solidFill>
                  <a:schemeClr val="accent2"/>
                </a:solidFill>
                <a:latin typeface="Calibri Regular" charset="0"/>
              </a:rPr>
              <a:t>Avoid a person who has a dual relationship with the student (e.g., mentor and the teacher)</a:t>
            </a:r>
            <a:endParaRPr lang="en-US" altLang="en-US" sz="2000" dirty="0" smtClean="0">
              <a:latin typeface="Calibri Regular" charset="0"/>
            </a:endParaRPr>
          </a:p>
          <a:p>
            <a:pPr eaLnBrk="1" hangingPunct="1"/>
            <a:r>
              <a:rPr lang="en-US" altLang="en-US" sz="2000" dirty="0" smtClean="0">
                <a:latin typeface="Calibri Regular" charset="0"/>
              </a:rPr>
              <a:t>Active ingredients of behavior change:</a:t>
            </a:r>
            <a:endParaRPr lang="en-US" altLang="en-US" sz="2000" dirty="0">
              <a:latin typeface="Calibri Regular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>
                <a:solidFill>
                  <a:schemeClr val="accent2"/>
                </a:solidFill>
                <a:latin typeface="Calibri Regular" charset="0"/>
              </a:rPr>
              <a:t>Behavioral momentum (i.e., getting the day off to a good start)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>
                <a:solidFill>
                  <a:schemeClr val="accent2"/>
                </a:solidFill>
                <a:latin typeface="Calibri Regular" charset="0"/>
              </a:rPr>
              <a:t>Precorrection (i.e., cutting problems off before they start)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>
                <a:solidFill>
                  <a:schemeClr val="accent2"/>
                </a:solidFill>
                <a:latin typeface="Calibri Regular" charset="0"/>
              </a:rPr>
              <a:t>Performance feedback (i.e., letting the student know how s/he is doing)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>
                <a:solidFill>
                  <a:schemeClr val="accent2"/>
                </a:solidFill>
                <a:latin typeface="Calibri Regular" charset="0"/>
              </a:rPr>
              <a:t>Positive reinforcement (i.e., recognizing and rewarding the student)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800" dirty="0">
                <a:solidFill>
                  <a:schemeClr val="accent2"/>
                </a:solidFill>
                <a:latin typeface="Calibri Regular" charset="0"/>
              </a:rPr>
              <a:t>Goal specification and attainment (i.e., increasing student</a:t>
            </a:r>
            <a:r>
              <a:rPr lang="ja-JP" altLang="en-US" sz="1800" dirty="0">
                <a:solidFill>
                  <a:schemeClr val="accent2"/>
                </a:solidFill>
                <a:latin typeface="Calibri Regular" charset="0"/>
              </a:rPr>
              <a:t>’</a:t>
            </a:r>
            <a:r>
              <a:rPr lang="en-US" altLang="ja-JP" sz="1800" dirty="0">
                <a:solidFill>
                  <a:schemeClr val="accent2"/>
                </a:solidFill>
                <a:latin typeface="Calibri Regular" charset="0"/>
              </a:rPr>
              <a:t>s motivation and awareness of behavior)</a:t>
            </a:r>
            <a:endParaRPr lang="en-US" altLang="en-US" sz="1800" dirty="0">
              <a:solidFill>
                <a:schemeClr val="accent2"/>
              </a:solidFill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FA538C6E-1C62-5443-9185-669E5EF9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391400" cy="75785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libri Regular" charset="0"/>
              </a:rPr>
              <a:t>Simple vs. Structured Mentoring</a:t>
            </a:r>
          </a:p>
        </p:txBody>
      </p:sp>
      <p:sp>
        <p:nvSpPr>
          <p:cNvPr id="32771" name="Text Placeholder 3">
            <a:extLst>
              <a:ext uri="{FF2B5EF4-FFF2-40B4-BE49-F238E27FC236}">
                <a16:creationId xmlns:a16="http://schemas.microsoft.com/office/drawing/2014/main" id="{3EBC6468-5F55-4547-ABCA-915767D05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87" y="4648200"/>
            <a:ext cx="3733800" cy="76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SIMPLE MENTORING</a:t>
            </a:r>
          </a:p>
        </p:txBody>
      </p:sp>
      <p:sp>
        <p:nvSpPr>
          <p:cNvPr id="32772" name="Text Placeholder 5">
            <a:extLst>
              <a:ext uri="{FF2B5EF4-FFF2-40B4-BE49-F238E27FC236}">
                <a16:creationId xmlns:a16="http://schemas.microsoft.com/office/drawing/2014/main" id="{61FC1644-6FF4-0F40-B3DD-4CE7D8B32B8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79868" y="4648200"/>
            <a:ext cx="3200400" cy="76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DAILY STRUCTURED </a:t>
            </a:r>
            <a:r>
              <a:rPr lang="en-US" altLang="en-US" sz="1800" dirty="0">
                <a:solidFill>
                  <a:schemeClr val="tx1"/>
                </a:solidFill>
                <a:ea typeface="MS PGothic" panose="020B0600070205080204" pitchFamily="34" charset="-128"/>
              </a:rPr>
              <a:t>MENTORING</a:t>
            </a:r>
          </a:p>
        </p:txBody>
      </p:sp>
      <p:sp>
        <p:nvSpPr>
          <p:cNvPr id="39941" name="Content Placeholder 4">
            <a:extLst>
              <a:ext uri="{FF2B5EF4-FFF2-40B4-BE49-F238E27FC236}">
                <a16:creationId xmlns:a16="http://schemas.microsoft.com/office/drawing/2014/main" id="{44F0DD51-56B8-C746-A967-D80E45DD3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295400"/>
            <a:ext cx="3619500" cy="3108608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Mentor meets with the child </a:t>
            </a:r>
            <a:r>
              <a:rPr lang="en-US" altLang="en-US" sz="2000" dirty="0" smtClean="0">
                <a:latin typeface="Calibri Regular" charset="0"/>
              </a:rPr>
              <a:t>infrequently</a:t>
            </a:r>
            <a:endParaRPr lang="en-US" altLang="en-US" sz="2000" dirty="0">
              <a:latin typeface="Calibri Regular" charset="0"/>
            </a:endParaRP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Mentor is there to be a positive role </a:t>
            </a:r>
            <a:r>
              <a:rPr lang="en-US" altLang="en-US" sz="2000" dirty="0" smtClean="0">
                <a:latin typeface="Calibri Regular" charset="0"/>
              </a:rPr>
              <a:t>model with limited to no </a:t>
            </a:r>
            <a:r>
              <a:rPr lang="en-US" altLang="en-US" sz="2000" dirty="0" err="1" smtClean="0">
                <a:latin typeface="Calibri Regular" charset="0"/>
              </a:rPr>
              <a:t>precorrection</a:t>
            </a:r>
            <a:r>
              <a:rPr lang="en-US" altLang="en-US" sz="2000" dirty="0" smtClean="0">
                <a:latin typeface="Calibri Regular" charset="0"/>
              </a:rPr>
              <a:t> </a:t>
            </a:r>
          </a:p>
          <a:p>
            <a:pPr eaLnBrk="1" hangingPunct="1"/>
            <a:r>
              <a:rPr lang="en-US" altLang="en-US" sz="2000" dirty="0" smtClean="0">
                <a:latin typeface="Calibri Regular" charset="0"/>
              </a:rPr>
              <a:t>Often no target behaviors identified to address </a:t>
            </a:r>
            <a:endParaRPr lang="en-US" altLang="en-US" sz="2000" dirty="0">
              <a:latin typeface="Calibri Regular" charset="0"/>
            </a:endParaRPr>
          </a:p>
          <a:p>
            <a:pPr eaLnBrk="1" hangingPunct="1"/>
            <a:r>
              <a:rPr lang="en-US" altLang="en-US" sz="2000" dirty="0" smtClean="0">
                <a:latin typeface="Calibri Regular" charset="0"/>
              </a:rPr>
              <a:t>Can </a:t>
            </a:r>
            <a:r>
              <a:rPr lang="en-US" altLang="en-US" sz="2000" dirty="0">
                <a:latin typeface="Calibri Regular" charset="0"/>
              </a:rPr>
              <a:t>handle significantly more students</a:t>
            </a:r>
          </a:p>
        </p:txBody>
      </p:sp>
      <p:sp>
        <p:nvSpPr>
          <p:cNvPr id="39942" name="Content Placeholder 6">
            <a:extLst>
              <a:ext uri="{FF2B5EF4-FFF2-40B4-BE49-F238E27FC236}">
                <a16:creationId xmlns:a16="http://schemas.microsoft.com/office/drawing/2014/main" id="{C708F243-BB51-1A48-8AD4-D7E7B59E7113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800600" y="1295400"/>
            <a:ext cx="3467100" cy="3886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Mentor meets with the child on a daily basis</a:t>
            </a:r>
          </a:p>
          <a:p>
            <a:pPr eaLnBrk="1" hangingPunct="1"/>
            <a:r>
              <a:rPr lang="en-US" altLang="en-US" sz="2000" dirty="0" smtClean="0">
                <a:latin typeface="Calibri Regular" charset="0"/>
              </a:rPr>
              <a:t>In addition to positive relationship, mentor </a:t>
            </a:r>
            <a:r>
              <a:rPr lang="en-US" altLang="en-US" sz="2000" dirty="0" err="1">
                <a:latin typeface="Calibri Regular" charset="0"/>
              </a:rPr>
              <a:t>precorrects</a:t>
            </a:r>
            <a:r>
              <a:rPr lang="en-US" altLang="en-US" sz="2000" dirty="0">
                <a:latin typeface="Calibri Regular" charset="0"/>
              </a:rPr>
              <a:t> problem behavior</a:t>
            </a: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Daily ratings of </a:t>
            </a:r>
            <a:r>
              <a:rPr lang="en-US" altLang="en-US" sz="2000" dirty="0" smtClean="0">
                <a:latin typeface="Calibri Regular" charset="0"/>
              </a:rPr>
              <a:t>specific targets behaviors</a:t>
            </a:r>
          </a:p>
          <a:p>
            <a:pPr eaLnBrk="1" hangingPunct="1"/>
            <a:r>
              <a:rPr lang="en-US" altLang="en-US" sz="2000" dirty="0" smtClean="0">
                <a:latin typeface="Calibri Regular" charset="0"/>
              </a:rPr>
              <a:t>Limitations </a:t>
            </a:r>
            <a:r>
              <a:rPr lang="en-US" altLang="en-US" sz="2000" dirty="0">
                <a:latin typeface="Calibri Regular" charset="0"/>
              </a:rPr>
              <a:t>with regard to the number of students a school can handle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AEA47-663A-B44B-B919-9AC1BF7FD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847D41F3-6DD7-884D-AB8E-14E6BA6B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95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a typeface="+mj-ea"/>
                <a:cs typeface="+mj-cs"/>
              </a:rPr>
              <a:t>Mentor-Based Support 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solidFill>
                  <a:schemeClr val="tx1"/>
                </a:solidFill>
                <a:ea typeface="+mj-ea"/>
                <a:cs typeface="+mj-cs"/>
              </a:rPr>
              <a:t>Basic Sequence of Structured Mentoring</a:t>
            </a:r>
          </a:p>
        </p:txBody>
      </p:sp>
      <p:grpSp>
        <p:nvGrpSpPr>
          <p:cNvPr id="40965" name="Group 25">
            <a:extLst>
              <a:ext uri="{FF2B5EF4-FFF2-40B4-BE49-F238E27FC236}">
                <a16:creationId xmlns:a16="http://schemas.microsoft.com/office/drawing/2014/main" id="{E742D340-9F8E-4F4E-80E1-7F0D5E41A20E}"/>
              </a:ext>
            </a:extLst>
          </p:cNvPr>
          <p:cNvGrpSpPr>
            <a:grpSpLocks/>
          </p:cNvGrpSpPr>
          <p:nvPr/>
        </p:nvGrpSpPr>
        <p:grpSpPr bwMode="auto">
          <a:xfrm>
            <a:off x="1310140" y="1813872"/>
            <a:ext cx="6616700" cy="4019550"/>
            <a:chOff x="1600200" y="2514600"/>
            <a:chExt cx="4867166" cy="3310217"/>
          </a:xfrm>
        </p:grpSpPr>
        <p:sp>
          <p:nvSpPr>
            <p:cNvPr id="40976" name="Oval 2">
              <a:extLst>
                <a:ext uri="{FF2B5EF4-FFF2-40B4-BE49-F238E27FC236}">
                  <a16:creationId xmlns:a16="http://schemas.microsoft.com/office/drawing/2014/main" id="{8D2FF31E-31D5-7E4F-91D0-D2C1809C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2514600"/>
              <a:ext cx="1447800" cy="800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Calibri Regular" charset="0"/>
              </a:endParaRPr>
            </a:p>
          </p:txBody>
        </p:sp>
        <p:sp>
          <p:nvSpPr>
            <p:cNvPr id="40977" name="Oval 5">
              <a:extLst>
                <a:ext uri="{FF2B5EF4-FFF2-40B4-BE49-F238E27FC236}">
                  <a16:creationId xmlns:a16="http://schemas.microsoft.com/office/drawing/2014/main" id="{FBC37AF8-A50C-0544-9847-4053113C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566" y="3895165"/>
              <a:ext cx="1447800" cy="800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Calibri Regular" charset="0"/>
              </a:endParaRPr>
            </a:p>
          </p:txBody>
        </p:sp>
        <p:sp>
          <p:nvSpPr>
            <p:cNvPr id="40978" name="Oval 6">
              <a:extLst>
                <a:ext uri="{FF2B5EF4-FFF2-40B4-BE49-F238E27FC236}">
                  <a16:creationId xmlns:a16="http://schemas.microsoft.com/office/drawing/2014/main" id="{437D2E39-250D-ED4A-B630-09D083584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895164"/>
              <a:ext cx="1447800" cy="800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Calibri Regular" charset="0"/>
              </a:endParaRPr>
            </a:p>
          </p:txBody>
        </p:sp>
        <p:sp>
          <p:nvSpPr>
            <p:cNvPr id="40979" name="Oval 7">
              <a:extLst>
                <a:ext uri="{FF2B5EF4-FFF2-40B4-BE49-F238E27FC236}">
                  <a16:creationId xmlns:a16="http://schemas.microsoft.com/office/drawing/2014/main" id="{5AC9EC1B-E47C-8942-BA33-8617A123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745" y="5024717"/>
              <a:ext cx="1447800" cy="8001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Calibri Regular" charset="0"/>
              </a:endParaRPr>
            </a:p>
          </p:txBody>
        </p:sp>
        <p:sp>
          <p:nvSpPr>
            <p:cNvPr id="40980" name="Text Box 8">
              <a:extLst>
                <a:ext uri="{FF2B5EF4-FFF2-40B4-BE49-F238E27FC236}">
                  <a16:creationId xmlns:a16="http://schemas.microsoft.com/office/drawing/2014/main" id="{8AC036B5-E12C-8648-BBCF-CE416C038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292" y="268287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Calibri Regular" charset="0"/>
                </a:rPr>
                <a:t>Morning check in with mentor</a:t>
              </a:r>
              <a:endParaRPr lang="en-US" altLang="en-US" sz="2400" dirty="0">
                <a:latin typeface="Calibri Regular" charset="0"/>
              </a:endParaRPr>
            </a:p>
          </p:txBody>
        </p:sp>
        <p:sp>
          <p:nvSpPr>
            <p:cNvPr id="40981" name="Text Box 12">
              <a:extLst>
                <a:ext uri="{FF2B5EF4-FFF2-40B4-BE49-F238E27FC236}">
                  <a16:creationId xmlns:a16="http://schemas.microsoft.com/office/drawing/2014/main" id="{E9DAAF29-6B79-5C42-B0A7-B032060F9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910" y="521297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Calibri Regular" charset="0"/>
                </a:rPr>
                <a:t>End of day check out with mentor</a:t>
              </a:r>
              <a:endParaRPr lang="en-US" altLang="en-US" sz="2400" dirty="0">
                <a:latin typeface="Calibri Regular" charset="0"/>
              </a:endParaRPr>
            </a:p>
          </p:txBody>
        </p:sp>
        <p:sp>
          <p:nvSpPr>
            <p:cNvPr id="40982" name="Line 14">
              <a:extLst>
                <a:ext uri="{FF2B5EF4-FFF2-40B4-BE49-F238E27FC236}">
                  <a16:creationId xmlns:a16="http://schemas.microsoft.com/office/drawing/2014/main" id="{50FA1E32-4B7C-614F-BA1E-B91237FBE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199" y="3086100"/>
              <a:ext cx="595586" cy="8090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/>
              </a:endParaRPr>
            </a:p>
          </p:txBody>
        </p:sp>
        <p:sp>
          <p:nvSpPr>
            <p:cNvPr id="40983" name="Line 17">
              <a:extLst>
                <a:ext uri="{FF2B5EF4-FFF2-40B4-BE49-F238E27FC236}">
                  <a16:creationId xmlns:a16="http://schemas.microsoft.com/office/drawing/2014/main" id="{3548019A-D66B-5E4D-AA19-1BB8601B8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7179" y="4648200"/>
              <a:ext cx="616607" cy="627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/>
              </a:endParaRPr>
            </a:p>
          </p:txBody>
        </p:sp>
        <p:sp>
          <p:nvSpPr>
            <p:cNvPr id="40984" name="Line 18">
              <a:extLst>
                <a:ext uri="{FF2B5EF4-FFF2-40B4-BE49-F238E27FC236}">
                  <a16:creationId xmlns:a16="http://schemas.microsoft.com/office/drawing/2014/main" id="{6ED11CB6-C9FE-1D4D-817F-27689A380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7082" y="4773705"/>
              <a:ext cx="616608" cy="502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/>
              </a:endParaRPr>
            </a:p>
          </p:txBody>
        </p:sp>
        <p:sp>
          <p:nvSpPr>
            <p:cNvPr id="40985" name="Line 19">
              <a:extLst>
                <a:ext uri="{FF2B5EF4-FFF2-40B4-BE49-F238E27FC236}">
                  <a16:creationId xmlns:a16="http://schemas.microsoft.com/office/drawing/2014/main" id="{E4EB01E5-3AEC-9748-928A-9E5141F39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9193" y="3079376"/>
              <a:ext cx="616607" cy="7418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/>
              </a:endParaRPr>
            </a:p>
          </p:txBody>
        </p:sp>
      </p:grpSp>
      <p:sp>
        <p:nvSpPr>
          <p:cNvPr id="40966" name="Text Box 12">
            <a:extLst>
              <a:ext uri="{FF2B5EF4-FFF2-40B4-BE49-F238E27FC236}">
                <a16:creationId xmlns:a16="http://schemas.microsoft.com/office/drawing/2014/main" id="{E81E988E-07CA-EA4C-A006-126EBA28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36" y="3681807"/>
            <a:ext cx="1554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US" altLang="en-US" sz="1400" dirty="0">
                <a:latin typeface="Calibri Regular" charset="0"/>
              </a:rPr>
              <a:t>Teacher evaluation and ongoing feedback</a:t>
            </a:r>
            <a:endParaRPr lang="en-US" altLang="en-US" sz="2400" dirty="0">
              <a:latin typeface="Calibri Regular" charset="0"/>
            </a:endParaRPr>
          </a:p>
        </p:txBody>
      </p:sp>
      <p:sp>
        <p:nvSpPr>
          <p:cNvPr id="40967" name="Text Box 12">
            <a:extLst>
              <a:ext uri="{FF2B5EF4-FFF2-40B4-BE49-F238E27FC236}">
                <a16:creationId xmlns:a16="http://schemas.microsoft.com/office/drawing/2014/main" id="{EC8E9095-4A7C-6E42-9753-2691EC79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168" y="3727606"/>
            <a:ext cx="1554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n-US" altLang="en-US" sz="1400" dirty="0">
                <a:latin typeface="Calibri Regular" charset="0"/>
              </a:rPr>
              <a:t>Parent Check In upon arrival home</a:t>
            </a:r>
            <a:endParaRPr lang="en-US" altLang="en-US" sz="2400" dirty="0">
              <a:latin typeface="Calibri Regular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E550A8-4F94-5748-848D-0514F858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420553"/>
            <a:ext cx="3048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Positive greeting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Check for school readiness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Cutoff problems before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Reminder of expected behaviors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Talk about reward to be earned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Give student monitoring chart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9D1E4A-6DE6-2541-B90B-0F1EF375B017}"/>
              </a:ext>
            </a:extLst>
          </p:cNvPr>
          <p:cNvCxnSpPr/>
          <p:nvPr/>
        </p:nvCxnSpPr>
        <p:spPr>
          <a:xfrm flipH="1">
            <a:off x="5577595" y="2149938"/>
            <a:ext cx="488243" cy="177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59E4A4-0771-5E46-B206-F32D14A3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014" y="4927600"/>
            <a:ext cx="237258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Teacher monitoring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Prompts to engage in expected behavior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Reminder of reward to be earned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E43C7C-0294-EA4A-B18E-E3A775A7151C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7177827" y="4495933"/>
            <a:ext cx="246480" cy="4316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3D9F9B-5C20-5045-BDC8-25EA0554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994" y="3036736"/>
            <a:ext cx="2133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Positive greeting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Deliver praise/reward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Provide nonjudgmental feedback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C5C2FE-D84F-DB4D-832C-8F7708C0981A}"/>
              </a:ext>
            </a:extLst>
          </p:cNvPr>
          <p:cNvCxnSpPr>
            <a:stCxn id="23" idx="2"/>
          </p:cNvCxnSpPr>
          <p:nvPr/>
        </p:nvCxnSpPr>
        <p:spPr>
          <a:xfrm>
            <a:off x="4510794" y="4283231"/>
            <a:ext cx="0" cy="468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8961B3-6E13-CB4C-977A-FD1BBC55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11" y="1561460"/>
            <a:ext cx="2514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Deliver consequences at home based on behavior at school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 Regular" charset="0"/>
              </a:rPr>
              <a:t>Provide encouragement for a better day tomorrow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2D6B24-E654-F644-85CB-E76253BC0642}"/>
              </a:ext>
            </a:extLst>
          </p:cNvPr>
          <p:cNvCxnSpPr>
            <a:stCxn id="26" idx="2"/>
          </p:cNvCxnSpPr>
          <p:nvPr/>
        </p:nvCxnSpPr>
        <p:spPr>
          <a:xfrm>
            <a:off x="1883311" y="2807955"/>
            <a:ext cx="190500" cy="5346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6198569"/>
            <a:ext cx="381000" cy="381000"/>
          </a:xfrm>
        </p:spPr>
        <p:txBody>
          <a:bodyPr/>
          <a:lstStyle/>
          <a:p>
            <a:pPr>
              <a:defRPr/>
            </a:pPr>
            <a:fld id="{9B294EE2-0328-8946-B942-21462EDCBDE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3" grpId="0"/>
      <p:bldP spid="23" grpId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0C45EE1C-533F-A94C-8465-BC0B3FC5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1162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Mentor-Based Support: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41987" name="Content Placeholder 1">
            <a:extLst>
              <a:ext uri="{FF2B5EF4-FFF2-40B4-BE49-F238E27FC236}">
                <a16:creationId xmlns:a16="http://schemas.microsoft.com/office/drawing/2014/main" id="{A100D08C-8D6B-0B43-873D-FAD403B94D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4221" y="1706871"/>
            <a:ext cx="8082579" cy="393193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Students who respond well to adult attention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could benefit from having a positive adult role model outside of the home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could benefit from receiving daily encouragement and feedback to improve behavior and school performance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have been involved with negative interactions with teachers and administrators (punitive discipline)</a:t>
            </a:r>
          </a:p>
          <a:p>
            <a:pPr eaLnBrk="1" hangingPunct="1"/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7" name="Picture 2" descr="Image result for key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73FF98C6-1664-9642-B22D-F2793DA2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Mentor-Based Support: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43011" name="Content Placeholder 1">
            <a:extLst>
              <a:ext uri="{FF2B5EF4-FFF2-40B4-BE49-F238E27FC236}">
                <a16:creationId xmlns:a16="http://schemas.microsoft.com/office/drawing/2014/main" id="{D5A4F61F-AA50-FE49-8E34-6936F91573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56030"/>
            <a:ext cx="8153400" cy="4037011"/>
          </a:xfrm>
        </p:spPr>
        <p:txBody>
          <a:bodyPr/>
          <a:lstStyle/>
          <a:p>
            <a:pPr marL="342900" indent="-334963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Assignment of an adult mentor who the student likes or doesn</a:t>
            </a:r>
            <a:r>
              <a:rPr lang="en-US" altLang="ja-JP" sz="2000" dirty="0">
                <a:latin typeface="Calibri Regular" charset="0"/>
              </a:rPr>
              <a:t>’t mind meeting with</a:t>
            </a:r>
          </a:p>
          <a:p>
            <a:pPr marL="342900" indent="-334963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Unconditional positive regard (mentor does not get involved with discipline)</a:t>
            </a:r>
          </a:p>
          <a:p>
            <a:pPr marL="342900" indent="-334963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Daily contact with the student in the morning and afternoon</a:t>
            </a:r>
          </a:p>
          <a:p>
            <a:pPr marL="342900" lvl="1" indent="344488" eaLnBrk="1" hangingPunct="1">
              <a:spcBef>
                <a:spcPct val="0"/>
              </a:spcBef>
            </a:pPr>
            <a:r>
              <a:rPr lang="en-US" altLang="en-US" sz="2000" dirty="0">
                <a:latin typeface="Calibri Regular" charset="0"/>
              </a:rPr>
              <a:t>Encouragement, </a:t>
            </a:r>
            <a:r>
              <a:rPr lang="en-US" altLang="en-US" sz="2000" dirty="0" err="1">
                <a:latin typeface="Calibri Regular" charset="0"/>
              </a:rPr>
              <a:t>precorrecting</a:t>
            </a:r>
            <a:r>
              <a:rPr lang="en-US" altLang="en-US" sz="2000" dirty="0">
                <a:latin typeface="Calibri Regular" charset="0"/>
              </a:rPr>
              <a:t> problems, feedback</a:t>
            </a:r>
          </a:p>
          <a:p>
            <a:pPr marL="342900" indent="-334963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Progress monitoring form to serve as a basis for performance-based feedback </a:t>
            </a:r>
          </a:p>
          <a:p>
            <a:pPr marL="342900" indent="-334963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Positive reinforcement for improved behavior</a:t>
            </a:r>
          </a:p>
          <a:p>
            <a:pPr marL="342900" lvl="1" indent="344488" eaLnBrk="1" hangingPunct="1">
              <a:spcBef>
                <a:spcPct val="0"/>
              </a:spcBef>
            </a:pPr>
            <a:r>
              <a:rPr lang="en-US" altLang="en-US" sz="2000" dirty="0">
                <a:latin typeface="Calibri Regular" charset="0"/>
              </a:rPr>
              <a:t>Praise, public recognition, access to desired privileges/rewards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10242" name="Picture 2" descr="Image result for ingre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1" y="7935"/>
            <a:ext cx="2765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9FCF8E1-4793-D348-B13D-53759A2C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9068"/>
            <a:ext cx="6858000" cy="6072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r>
              <a:rPr lang="en-US" altLang="en-US" dirty="0" smtClean="0">
                <a:latin typeface="Calibri Regular" charset="0"/>
              </a:rPr>
              <a:t/>
            </a:r>
            <a:br>
              <a:rPr lang="en-US" altLang="en-US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Self-Monitoring</a:t>
            </a:r>
            <a:endParaRPr lang="en-US" altLang="en-US" dirty="0">
              <a:latin typeface="Calibri Regular" charset="0"/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684BE6C-939D-6B41-B3C3-A17FDA8EFB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1" y="1233487"/>
            <a:ext cx="5257799" cy="478631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Intervention designed to </a:t>
            </a:r>
            <a:r>
              <a:rPr lang="en-US" altLang="en-US" sz="2000" b="1" dirty="0">
                <a:latin typeface="Calibri Regular" charset="0"/>
              </a:rPr>
              <a:t>increase self-management</a:t>
            </a:r>
            <a:r>
              <a:rPr lang="en-US" altLang="en-US" sz="2000" dirty="0">
                <a:latin typeface="Calibri Regular" charset="0"/>
              </a:rPr>
              <a:t> by prompting the student to self-reflect </a:t>
            </a:r>
            <a:r>
              <a:rPr lang="en-US" altLang="en-US" sz="2000" dirty="0" smtClean="0">
                <a:latin typeface="Calibri Regular" charset="0"/>
              </a:rPr>
              <a:t>and </a:t>
            </a:r>
            <a:r>
              <a:rPr lang="en-US" altLang="en-US" sz="2000" dirty="0">
                <a:latin typeface="Calibri Regular" charset="0"/>
              </a:rPr>
              <a:t>self-record </a:t>
            </a:r>
            <a:r>
              <a:rPr lang="en-US" altLang="en-US" sz="2000" dirty="0" smtClean="0">
                <a:latin typeface="Calibri Regular" charset="0"/>
              </a:rPr>
              <a:t>specific behaviors </a:t>
            </a:r>
            <a:r>
              <a:rPr lang="en-US" altLang="en-US" sz="2000" dirty="0">
                <a:latin typeface="Calibri Regular" charset="0"/>
              </a:rPr>
              <a:t>on a </a:t>
            </a:r>
            <a:r>
              <a:rPr lang="en-US" altLang="en-US" sz="2000" dirty="0" smtClean="0">
                <a:latin typeface="Calibri Regular" charset="0"/>
              </a:rPr>
              <a:t>chart/form</a:t>
            </a:r>
            <a:endParaRPr lang="en-US" altLang="en-US" sz="2000" dirty="0">
              <a:latin typeface="Calibri Regular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Two main components:</a:t>
            </a:r>
          </a:p>
          <a:p>
            <a:pPr marL="573088" lvl="2" indent="-287338" eaLnBrk="1" hangingPunct="1"/>
            <a:r>
              <a:rPr lang="en-US" altLang="en-US" dirty="0">
                <a:latin typeface="Calibri Regular" charset="0"/>
              </a:rPr>
              <a:t>Self-reflection (reflection of behavior over a certain amount of time) </a:t>
            </a:r>
          </a:p>
          <a:p>
            <a:pPr marL="573088" lvl="2" indent="-287338" eaLnBrk="1" hangingPunct="1"/>
            <a:r>
              <a:rPr lang="en-US" altLang="en-US" dirty="0">
                <a:latin typeface="Calibri Regular" charset="0"/>
              </a:rPr>
              <a:t>Self-recording (marking down on the chart whether behavior met or did not meet expectations)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Teacher performs periodic honesty checks</a:t>
            </a:r>
          </a:p>
        </p:txBody>
      </p:sp>
      <p:pic>
        <p:nvPicPr>
          <p:cNvPr id="44037" name="Picture 6" descr="http://3.bp.blogspot.com/_EglmrmvLQfo/SRVXBTa2FFI/AAAAAAAAB10/7vrHGwrJKoE/s320/StudentThinking.jpg">
            <a:extLst>
              <a:ext uri="{FF2B5EF4-FFF2-40B4-BE49-F238E27FC236}">
                <a16:creationId xmlns:a16="http://schemas.microsoft.com/office/drawing/2014/main" id="{AD3A5FB8-0E49-904E-A0A3-D2B9DF77E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9090"/>
          <a:stretch/>
        </p:blipFill>
        <p:spPr bwMode="auto">
          <a:xfrm>
            <a:off x="6213194" y="2503782"/>
            <a:ext cx="1447800" cy="1447800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44038" name="Picture 8" descr="http://blogs.phillyburbs.com/news/bcct/wp-content/blogs.dir/2/files/2008/June/Thursday/hand_writing.jpg">
            <a:extLst>
              <a:ext uri="{FF2B5EF4-FFF2-40B4-BE49-F238E27FC236}">
                <a16:creationId xmlns:a16="http://schemas.microsoft.com/office/drawing/2014/main" id="{6609BC04-6C1A-0E4C-AEA6-B6E815FF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97" y="1358101"/>
            <a:ext cx="1046956" cy="108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0388"/>
            <a:ext cx="1834588" cy="1834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202595"/>
            <a:ext cx="1472406" cy="14724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>
            <a:extLst>
              <a:ext uri="{FF2B5EF4-FFF2-40B4-BE49-F238E27FC236}">
                <a16:creationId xmlns:a16="http://schemas.microsoft.com/office/drawing/2014/main" id="{98886B09-24CA-F84B-A27C-4D4C1AE4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Self-Monitoring: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45059" name="Content Placeholder 1">
            <a:extLst>
              <a:ext uri="{FF2B5EF4-FFF2-40B4-BE49-F238E27FC236}">
                <a16:creationId xmlns:a16="http://schemas.microsoft.com/office/drawing/2014/main" id="{36401824-C7A9-E043-8730-EABA5089B3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2514" y="2005013"/>
            <a:ext cx="6118225" cy="3808412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Students who </a:t>
            </a:r>
            <a:r>
              <a:rPr lang="en-US" altLang="en-US" sz="2000" dirty="0" smtClean="0">
                <a:latin typeface="Calibri Regular" charset="0"/>
              </a:rPr>
              <a:t>needs constant prompts and reminders to stay on track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Students who experience difficulties with self-management / regulation 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Students who exhibit relatively frequent rates of problem behavior 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Students </a:t>
            </a:r>
            <a:r>
              <a:rPr lang="en-US" altLang="en-US" sz="2000" dirty="0">
                <a:latin typeface="Calibri Regular" charset="0"/>
              </a:rPr>
              <a:t>who could benefit from reminders or prompts to stay on task and engage in desired, expected behaviors</a:t>
            </a:r>
          </a:p>
          <a:p>
            <a:pPr eaLnBrk="1" hangingPunct="1"/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6" name="Picture 2" descr="Image result for key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>
            <a:extLst>
              <a:ext uri="{FF2B5EF4-FFF2-40B4-BE49-F238E27FC236}">
                <a16:creationId xmlns:a16="http://schemas.microsoft.com/office/drawing/2014/main" id="{530BA80D-904C-6E45-B0E1-7848FE7A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Self-Monitoring: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46083" name="Content Placeholder 1">
            <a:extLst>
              <a:ext uri="{FF2B5EF4-FFF2-40B4-BE49-F238E27FC236}">
                <a16:creationId xmlns:a16="http://schemas.microsoft.com/office/drawing/2014/main" id="{50E05AC8-04A7-4E4D-988F-DB60D42E7B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06588"/>
            <a:ext cx="7391400" cy="4037012"/>
          </a:xfrm>
        </p:spPr>
        <p:txBody>
          <a:bodyPr/>
          <a:lstStyle/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Identification of behaviors to self-reflect upon and self-record on a chart</a:t>
            </a:r>
          </a:p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Development of a self-monitoring chart that the students uses to record his/her behavior</a:t>
            </a:r>
          </a:p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Device or natural break that prompts the student to self-reflect and self-record behavior</a:t>
            </a:r>
          </a:p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Train the student (tell-show-do)</a:t>
            </a:r>
          </a:p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Positive reinforcement component attached to self-monitoring chart (increases the value or meaning of self-reflection and recording)</a:t>
            </a:r>
          </a:p>
          <a:p>
            <a:pPr marL="457200" indent="-4572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Teacher conducts periodic honesty check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7" name="Picture 2" descr="Image result for ingre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1" y="7935"/>
            <a:ext cx="2765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7">
            <a:extLst>
              <a:ext uri="{FF2B5EF4-FFF2-40B4-BE49-F238E27FC236}">
                <a16:creationId xmlns:a16="http://schemas.microsoft.com/office/drawing/2014/main" id="{7AADA818-4577-D741-BEAB-A3AE9A68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39" y="392183"/>
            <a:ext cx="7805351" cy="7122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Self-Monitoring Technology</a:t>
            </a:r>
          </a:p>
        </p:txBody>
      </p:sp>
      <p:pic>
        <p:nvPicPr>
          <p:cNvPr id="47108" name="Picture 1" descr="Vibralite 3">
            <a:extLst>
              <a:ext uri="{FF2B5EF4-FFF2-40B4-BE49-F238E27FC236}">
                <a16:creationId xmlns:a16="http://schemas.microsoft.com/office/drawing/2014/main" id="{C161CBB2-6403-6D48-BB5C-A5FC31A5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0" y="2154079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MotivAider - Perfect Reminder!">
            <a:extLst>
              <a:ext uri="{FF2B5EF4-FFF2-40B4-BE49-F238E27FC236}">
                <a16:creationId xmlns:a16="http://schemas.microsoft.com/office/drawing/2014/main" id="{A2755CCD-C4CD-D247-BF48-AC8520F3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32" y="153091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Invisible Clock II - Vibrating Reminder">
            <a:hlinkClick r:id="rId5"/>
            <a:extLst>
              <a:ext uri="{FF2B5EF4-FFF2-40B4-BE49-F238E27FC236}">
                <a16:creationId xmlns:a16="http://schemas.microsoft.com/office/drawing/2014/main" id="{2ABDC0B6-F0BA-4041-8D75-F93256909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3613" r="2154" b="3169"/>
          <a:stretch/>
        </p:blipFill>
        <p:spPr bwMode="auto">
          <a:xfrm>
            <a:off x="5307096" y="3314565"/>
            <a:ext cx="2335169" cy="233516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79" y="2550708"/>
            <a:ext cx="2603500" cy="260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73" y="2890822"/>
            <a:ext cx="3173413" cy="317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7" y="2026217"/>
            <a:ext cx="35814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5" y="3182129"/>
            <a:ext cx="259080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46" y="1096624"/>
            <a:ext cx="3143646" cy="3143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32" y="1385434"/>
            <a:ext cx="2590800" cy="2590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behavior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7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0C5B04F3-34EF-0246-9048-D46BF144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" b="1666"/>
          <a:stretch>
            <a:fillRect/>
          </a:stretch>
        </p:blipFill>
        <p:spPr bwMode="auto">
          <a:xfrm>
            <a:off x="1295400" y="228600"/>
            <a:ext cx="6248400" cy="58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02B82-CF5E-8D42-BD04-5D049AAC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A816351-5BD7-E947-ADAD-4E7D45F8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br>
              <a:rPr lang="en-US" altLang="en-US" u="sng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School-Home </a:t>
            </a:r>
            <a:r>
              <a:rPr lang="en-US" altLang="en-US" dirty="0">
                <a:latin typeface="Calibri Regular" charset="0"/>
              </a:rPr>
              <a:t>Note System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CFAF3D33-D5F1-B34A-87F6-A12190ED68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6553200" cy="3581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Intervention designed to improve the </a:t>
            </a:r>
            <a:r>
              <a:rPr lang="en-US" altLang="en-US" sz="2000" dirty="0" smtClean="0">
                <a:latin typeface="Calibri Regular" charset="0"/>
              </a:rPr>
              <a:t>communication and consistency of practices between </a:t>
            </a:r>
            <a:r>
              <a:rPr lang="en-US" altLang="en-US" sz="2000" dirty="0">
                <a:latin typeface="Calibri Regular" charset="0"/>
              </a:rPr>
              <a:t>school and home environments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Involves training parents </a:t>
            </a:r>
            <a:r>
              <a:rPr lang="en-US" altLang="en-US" sz="2000" dirty="0" smtClean="0">
                <a:latin typeface="Calibri Regular" charset="0"/>
              </a:rPr>
              <a:t>to act upon a school behavioral note by delivering </a:t>
            </a:r>
            <a:r>
              <a:rPr lang="en-US" altLang="en-US" sz="2000" dirty="0">
                <a:latin typeface="Calibri Regular" charset="0"/>
              </a:rPr>
              <a:t>consequences at home </a:t>
            </a:r>
            <a:r>
              <a:rPr lang="en-US" altLang="en-US" sz="2000" dirty="0" smtClean="0">
                <a:latin typeface="Calibri Regular" charset="0"/>
              </a:rPr>
              <a:t>consistent with their </a:t>
            </a:r>
            <a:r>
              <a:rPr lang="en-US" altLang="en-US" sz="2000" dirty="0">
                <a:latin typeface="Calibri Regular" charset="0"/>
              </a:rPr>
              <a:t>child</a:t>
            </a:r>
            <a:r>
              <a:rPr lang="ja-JP" altLang="en-US" sz="2000" dirty="0">
                <a:latin typeface="Calibri Regular" charset="0"/>
              </a:rPr>
              <a:t>’</a:t>
            </a:r>
            <a:r>
              <a:rPr lang="en-US" altLang="ja-JP" sz="2000" dirty="0">
                <a:latin typeface="Calibri Regular" charset="0"/>
              </a:rPr>
              <a:t>s behavior at </a:t>
            </a:r>
            <a:r>
              <a:rPr lang="en-US" altLang="ja-JP" sz="2000" dirty="0" smtClean="0">
                <a:latin typeface="Calibri Regular" charset="0"/>
              </a:rPr>
              <a:t>school</a:t>
            </a:r>
            <a:endParaRPr lang="en-US" altLang="ja-JP" sz="1800" dirty="0">
              <a:latin typeface="Calibri Regular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Two-way communication - </a:t>
            </a:r>
            <a:r>
              <a:rPr lang="en-US" altLang="en-US" sz="1800" dirty="0" smtClean="0">
                <a:latin typeface="Calibri Regular" charset="0"/>
              </a:rPr>
              <a:t>Parents </a:t>
            </a:r>
            <a:r>
              <a:rPr lang="en-US" altLang="en-US" sz="1800" dirty="0">
                <a:latin typeface="Calibri Regular" charset="0"/>
              </a:rPr>
              <a:t>can share information with school about outside stressors that may be impacting student behavior at school</a:t>
            </a:r>
          </a:p>
          <a:p>
            <a:pPr eaLnBrk="1" hangingPunct="1"/>
            <a:endParaRPr lang="en-US" altLang="en-US" sz="2000" dirty="0">
              <a:latin typeface="Calibri Regular" charset="0"/>
            </a:endParaRPr>
          </a:p>
          <a:p>
            <a:pPr eaLnBrk="1" hangingPunct="1"/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A6E0A86C-6651-5248-9BC4-04F7CDD0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9244"/>
            <a:ext cx="76200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libri Regular" charset="0"/>
              </a:rPr>
              <a:t>School-Home Note Decision Tree</a:t>
            </a:r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99044CAA-460F-8F4A-8C6E-30C9818D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132" y="1090263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00" b="1" dirty="0" smtClean="0">
              <a:latin typeface="Calibri Regular" charset="0"/>
            </a:endParaRPr>
          </a:p>
          <a:p>
            <a:pPr algn="ctr" eaLnBrk="1" hangingPunct="1">
              <a:defRPr/>
            </a:pPr>
            <a:r>
              <a:rPr lang="en-US" altLang="en-US" sz="2000" b="1" dirty="0" smtClean="0">
                <a:latin typeface="Calibri Regular" charset="0"/>
              </a:rPr>
              <a:t>DAILY BEHAVIORAL GOAL</a:t>
            </a:r>
            <a:endParaRPr lang="en-US" altLang="en-US" sz="2000" b="1" dirty="0">
              <a:latin typeface="Calibri Regular" charset="0"/>
            </a:endParaRPr>
          </a:p>
        </p:txBody>
      </p:sp>
      <p:cxnSp>
        <p:nvCxnSpPr>
          <p:cNvPr id="53254" name="Straight Arrow Connector 6">
            <a:extLst>
              <a:ext uri="{FF2B5EF4-FFF2-40B4-BE49-F238E27FC236}">
                <a16:creationId xmlns:a16="http://schemas.microsoft.com/office/drawing/2014/main" id="{29A46D09-2CCE-3542-A2BA-2E23D05FD08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38401" y="1828800"/>
            <a:ext cx="1295400" cy="990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5" name="Straight Arrow Connector 7">
            <a:extLst>
              <a:ext uri="{FF2B5EF4-FFF2-40B4-BE49-F238E27FC236}">
                <a16:creationId xmlns:a16="http://schemas.microsoft.com/office/drawing/2014/main" id="{BEE803B6-0E40-FA41-BA03-64637BE79A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7801" y="1828800"/>
            <a:ext cx="1447800" cy="9144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158" name="TextBox 9">
            <a:extLst>
              <a:ext uri="{FF2B5EF4-FFF2-40B4-BE49-F238E27FC236}">
                <a16:creationId xmlns:a16="http://schemas.microsoft.com/office/drawing/2014/main" id="{460244D5-9ECA-5C45-A8AD-84277D1E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latin typeface="Calibri Regular" charset="0"/>
              </a:rPr>
              <a:t>YES - GOAL MET</a:t>
            </a:r>
          </a:p>
        </p:txBody>
      </p:sp>
      <p:sp>
        <p:nvSpPr>
          <p:cNvPr id="49159" name="TextBox 10">
            <a:extLst>
              <a:ext uri="{FF2B5EF4-FFF2-40B4-BE49-F238E27FC236}">
                <a16:creationId xmlns:a16="http://schemas.microsoft.com/office/drawing/2014/main" id="{BB4175EA-67FE-1941-BF7F-E723AA23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2924175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latin typeface="Calibri Regular" charset="0"/>
              </a:rPr>
              <a:t>NO - GOAL UNMET</a:t>
            </a:r>
          </a:p>
        </p:txBody>
      </p:sp>
      <p:cxnSp>
        <p:nvCxnSpPr>
          <p:cNvPr id="53258" name="Straight Arrow Connector 12">
            <a:extLst>
              <a:ext uri="{FF2B5EF4-FFF2-40B4-BE49-F238E27FC236}">
                <a16:creationId xmlns:a16="http://schemas.microsoft.com/office/drawing/2014/main" id="{BBD850E0-5589-AD41-B02E-3E56AE75F6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52602" y="3886200"/>
            <a:ext cx="914400" cy="3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162" name="TextBox 14">
            <a:extLst>
              <a:ext uri="{FF2B5EF4-FFF2-40B4-BE49-F238E27FC236}">
                <a16:creationId xmlns:a16="http://schemas.microsoft.com/office/drawing/2014/main" id="{11E58420-6D88-6940-A412-3D648CDC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4473774"/>
            <a:ext cx="27432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latin typeface="Calibri Regular" charset="0"/>
              </a:rPr>
              <a:t>CELEBRATE YOUR CHILD</a:t>
            </a:r>
            <a:r>
              <a:rPr lang="en-US" altLang="ja-JP" sz="2000" dirty="0">
                <a:latin typeface="Calibri Regular" charset="0"/>
              </a:rPr>
              <a:t>’S </a:t>
            </a:r>
            <a:r>
              <a:rPr lang="en-US" altLang="ja-JP" sz="2000" dirty="0" smtClean="0">
                <a:latin typeface="Calibri Regular" charset="0"/>
              </a:rPr>
              <a:t>SUCCESS (positively reinforce)</a:t>
            </a:r>
            <a:endParaRPr lang="en-US" altLang="en-US" sz="2000" dirty="0">
              <a:latin typeface="Calibri Regular" charset="0"/>
            </a:endParaRPr>
          </a:p>
        </p:txBody>
      </p:sp>
      <p:sp>
        <p:nvSpPr>
          <p:cNvPr id="49163" name="TextBox 15">
            <a:extLst>
              <a:ext uri="{FF2B5EF4-FFF2-40B4-BE49-F238E27FC236}">
                <a16:creationId xmlns:a16="http://schemas.microsoft.com/office/drawing/2014/main" id="{997F4BBA-7F42-2841-A253-1D890D0B2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4429125"/>
            <a:ext cx="32099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latin typeface="Calibri Regular" charset="0"/>
              </a:rPr>
              <a:t>ENCOURAGE YOUR CHILD TO HAVE A BETTER DAY TOMORROW </a:t>
            </a:r>
            <a:endParaRPr lang="en-US" altLang="en-US" sz="2000" dirty="0" smtClean="0">
              <a:latin typeface="Calibri Regular" charset="0"/>
            </a:endParaRPr>
          </a:p>
          <a:p>
            <a:pPr algn="ctr" eaLnBrk="1" hangingPunct="1">
              <a:defRPr/>
            </a:pPr>
            <a:r>
              <a:rPr lang="en-US" altLang="en-US" sz="2000" dirty="0" smtClean="0">
                <a:latin typeface="Calibri Regular" charset="0"/>
              </a:rPr>
              <a:t>(effective discipline</a:t>
            </a:r>
            <a:r>
              <a:rPr lang="en-US" altLang="en-US" sz="2000" dirty="0">
                <a:latin typeface="Calibri Regular" charset="0"/>
              </a:rPr>
              <a:t>)</a:t>
            </a:r>
          </a:p>
        </p:txBody>
      </p:sp>
      <p:sp>
        <p:nvSpPr>
          <p:cNvPr id="49164" name="TextBox 14">
            <a:extLst>
              <a:ext uri="{FF2B5EF4-FFF2-40B4-BE49-F238E27FC236}">
                <a16:creationId xmlns:a16="http://schemas.microsoft.com/office/drawing/2014/main" id="{6E0FF2E5-539B-0B4C-8E16-414CD59E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3552855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latin typeface="Calibri Regular" charset="0"/>
              </a:rPr>
              <a:t>PARENT RESPONSE</a:t>
            </a:r>
          </a:p>
        </p:txBody>
      </p:sp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BBD850E0-5589-AD41-B02E-3E56AE75F6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49989" y="3886201"/>
            <a:ext cx="914400" cy="3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47590-A8E8-0746-86B4-8AF2AC70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2">
            <a:extLst>
              <a:ext uri="{FF2B5EF4-FFF2-40B4-BE49-F238E27FC236}">
                <a16:creationId xmlns:a16="http://schemas.microsoft.com/office/drawing/2014/main" id="{27D485A4-EE83-E849-899B-0DC8C26B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Consequences Delivered by Parents</a:t>
            </a:r>
          </a:p>
        </p:txBody>
      </p:sp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677E137C-FEA7-9F4B-93D5-0B2AA2BD0B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341438"/>
            <a:ext cx="7315199" cy="40811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Calibri Regular" charset="0"/>
              </a:rPr>
              <a:t>Celebrating the child</a:t>
            </a:r>
            <a:r>
              <a:rPr lang="ja-JP" altLang="en-US" sz="2400" b="1" dirty="0">
                <a:latin typeface="Calibri Regular" charset="0"/>
              </a:rPr>
              <a:t>’</a:t>
            </a:r>
            <a:r>
              <a:rPr lang="en-US" altLang="ja-JP" sz="2400" b="1" dirty="0">
                <a:latin typeface="Calibri Regular" charset="0"/>
              </a:rPr>
              <a:t>s success </a:t>
            </a:r>
            <a:r>
              <a:rPr lang="en-US" altLang="ja-JP" sz="2400" b="1" dirty="0" smtClean="0">
                <a:latin typeface="Calibri Regular" charset="0"/>
              </a:rPr>
              <a:t>to recognize and acknowledge behavioral goal being met</a:t>
            </a:r>
            <a:endParaRPr lang="en-US" altLang="ja-JP" sz="2400" b="1" dirty="0">
              <a:latin typeface="Calibri Regular" charset="0"/>
            </a:endParaRPr>
          </a:p>
          <a:p>
            <a:pPr marL="228600" lvl="1" indent="-220663" eaLnBrk="1" hangingPunct="1">
              <a:spcBef>
                <a:spcPts val="1800"/>
              </a:spcBef>
            </a:pPr>
            <a:r>
              <a:rPr lang="en-US" altLang="en-US" sz="2000" b="1" dirty="0">
                <a:latin typeface="Calibri Regular" charset="0"/>
              </a:rPr>
              <a:t>Access to </a:t>
            </a:r>
            <a:r>
              <a:rPr lang="en-US" altLang="en-US" sz="2000" b="1" dirty="0" smtClean="0">
                <a:latin typeface="Calibri Regular" charset="0"/>
              </a:rPr>
              <a:t>daily home-based privileges</a:t>
            </a:r>
            <a:endParaRPr lang="en-US" altLang="en-US" sz="2000" b="1" dirty="0">
              <a:latin typeface="Calibri Regular" charset="0"/>
            </a:endParaRPr>
          </a:p>
          <a:p>
            <a:pPr marL="515938" lvl="2" indent="-287338" eaLnBrk="1" hangingPunct="1"/>
            <a:r>
              <a:rPr lang="en-US" altLang="en-US" dirty="0">
                <a:latin typeface="Calibri Regular" charset="0"/>
              </a:rPr>
              <a:t>Computer time, video games, talking on the phone, staying up later, hanging out with friends, TV time</a:t>
            </a:r>
          </a:p>
          <a:p>
            <a:pPr marL="228600" lvl="1" indent="-220663" eaLnBrk="1" hangingPunct="1">
              <a:spcBef>
                <a:spcPts val="1800"/>
              </a:spcBef>
            </a:pPr>
            <a:r>
              <a:rPr lang="en-US" altLang="en-US" sz="2000" b="1" dirty="0" smtClean="0">
                <a:latin typeface="Calibri Regular" charset="0"/>
              </a:rPr>
              <a:t>Access to a reward or desired experiences</a:t>
            </a:r>
            <a:endParaRPr lang="en-US" altLang="en-US" sz="2000" b="1" dirty="0">
              <a:latin typeface="Calibri Regular" charset="0"/>
            </a:endParaRPr>
          </a:p>
          <a:p>
            <a:pPr marL="515938" lvl="2" indent="-287338" eaLnBrk="1" hangingPunct="1"/>
            <a:r>
              <a:rPr lang="en-US" altLang="en-US" dirty="0">
                <a:latin typeface="Calibri Regular" charset="0"/>
              </a:rPr>
              <a:t>Buy-out of chore, money, invite friend over, play outside, after dinner dessert, playing with toys, etc. </a:t>
            </a:r>
          </a:p>
          <a:p>
            <a:pPr marL="228600" lvl="1" indent="-220663" eaLnBrk="1" hangingPunct="1">
              <a:spcBef>
                <a:spcPts val="1800"/>
              </a:spcBef>
            </a:pPr>
            <a:r>
              <a:rPr lang="en-US" altLang="en-US" sz="2000" b="1" dirty="0" smtClean="0">
                <a:latin typeface="Calibri Regular" charset="0"/>
              </a:rPr>
              <a:t>Behavior specific praise </a:t>
            </a:r>
            <a:r>
              <a:rPr lang="en-US" altLang="en-US" sz="2000" b="1" dirty="0">
                <a:latin typeface="Calibri Regular" charset="0"/>
              </a:rPr>
              <a:t>and positive recognition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2">
            <a:extLst>
              <a:ext uri="{FF2B5EF4-FFF2-40B4-BE49-F238E27FC236}">
                <a16:creationId xmlns:a16="http://schemas.microsoft.com/office/drawing/2014/main" id="{8362CAFB-1F8E-A44A-A8C3-A0DFD903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757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Consequences Delivered by Parents</a:t>
            </a:r>
          </a:p>
        </p:txBody>
      </p:sp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5B1FCA5A-7562-E945-9655-3CBFE08C3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376619"/>
            <a:ext cx="7620000" cy="4695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Calibri Regular" charset="0"/>
              </a:rPr>
              <a:t>Encouraging a better day tomorrow </a:t>
            </a:r>
            <a:r>
              <a:rPr lang="en-US" altLang="en-US" sz="2400" b="1" dirty="0" smtClean="0">
                <a:latin typeface="Calibri Regular" charset="0"/>
              </a:rPr>
              <a:t>(effective discipline to teach</a:t>
            </a:r>
            <a:r>
              <a:rPr lang="en-US" altLang="ja-JP" sz="2400" b="1" dirty="0" smtClean="0">
                <a:latin typeface="Calibri Regular" charset="0"/>
              </a:rPr>
              <a:t>)</a:t>
            </a:r>
            <a:endParaRPr lang="en-US" altLang="ja-JP" sz="2400" b="1" dirty="0">
              <a:latin typeface="Calibri Regular" charset="0"/>
            </a:endParaRPr>
          </a:p>
          <a:p>
            <a:pPr marL="285750" lvl="1" indent="-277813" eaLnBrk="1" hangingPunct="1">
              <a:spcBef>
                <a:spcPts val="1800"/>
              </a:spcBef>
            </a:pPr>
            <a:r>
              <a:rPr lang="en-US" altLang="en-US" sz="2000" b="1" dirty="0">
                <a:latin typeface="Calibri Regular" charset="0"/>
              </a:rPr>
              <a:t>Loss of </a:t>
            </a:r>
            <a:r>
              <a:rPr lang="en-US" altLang="en-US" sz="2000" b="1" dirty="0" smtClean="0">
                <a:latin typeface="Calibri Regular" charset="0"/>
              </a:rPr>
              <a:t>daily privileges</a:t>
            </a:r>
            <a:endParaRPr lang="en-US" altLang="en-US" sz="2000" b="1" dirty="0">
              <a:latin typeface="Calibri Regular" charset="0"/>
            </a:endParaRPr>
          </a:p>
          <a:p>
            <a:pPr marL="515938" lvl="2" indent="-287338" eaLnBrk="1" hangingPunct="1"/>
            <a:r>
              <a:rPr lang="en-US" altLang="en-US" dirty="0">
                <a:latin typeface="Calibri Regular" charset="0"/>
              </a:rPr>
              <a:t>Removal of TV time, computer, video games, playing outside, talking on the phone, or anything else that is considered to be fun</a:t>
            </a:r>
          </a:p>
          <a:p>
            <a:pPr marL="285750" lvl="1" indent="-277813" eaLnBrk="1" hangingPunct="1">
              <a:spcBef>
                <a:spcPts val="1800"/>
              </a:spcBef>
            </a:pPr>
            <a:r>
              <a:rPr lang="en-US" altLang="en-US" sz="2000" b="1" dirty="0">
                <a:latin typeface="Calibri Regular" charset="0"/>
              </a:rPr>
              <a:t>Task-based grounding</a:t>
            </a:r>
          </a:p>
          <a:p>
            <a:pPr marL="573088" lvl="2" indent="-279400" eaLnBrk="1" hangingPunct="1"/>
            <a:r>
              <a:rPr lang="en-US" altLang="en-US" dirty="0">
                <a:latin typeface="Calibri Regular" charset="0"/>
              </a:rPr>
              <a:t>Have the child perform chores that are outside of typical responsibilities</a:t>
            </a:r>
          </a:p>
          <a:p>
            <a:pPr marL="573088" lvl="2" indent="-279400" eaLnBrk="1" hangingPunct="1"/>
            <a:r>
              <a:rPr lang="en-US" altLang="en-US" dirty="0">
                <a:latin typeface="Calibri Regular" charset="0"/>
              </a:rPr>
              <a:t>Grounded until the chore or chores are </a:t>
            </a:r>
            <a:r>
              <a:rPr lang="en-US" altLang="en-US" dirty="0" smtClean="0">
                <a:latin typeface="Calibri Regular" charset="0"/>
              </a:rPr>
              <a:t>completed</a:t>
            </a:r>
          </a:p>
          <a:p>
            <a:pPr marL="285750" lvl="1" indent="-277813" eaLnBrk="1" hangingPunct="1">
              <a:spcBef>
                <a:spcPts val="1800"/>
              </a:spcBef>
            </a:pPr>
            <a:r>
              <a:rPr lang="en-US" altLang="en-US" sz="2000" b="1" dirty="0" smtClean="0">
                <a:latin typeface="Calibri Regular" charset="0"/>
              </a:rPr>
              <a:t>Collaborative problem-solving</a:t>
            </a:r>
            <a:endParaRPr lang="en-US" altLang="en-US" sz="2000" b="1" dirty="0">
              <a:latin typeface="Calibri Regular" charset="0"/>
            </a:endParaRPr>
          </a:p>
          <a:p>
            <a:pPr marL="573088" lvl="2" indent="-279400" eaLnBrk="1" hangingPunct="1"/>
            <a:r>
              <a:rPr lang="en-US" altLang="en-US" dirty="0" smtClean="0">
                <a:latin typeface="Calibri Regular" charset="0"/>
              </a:rPr>
              <a:t>Debrief about the barriers and create mutually agreeable plan to overcome barrier to meet behavioral goal</a:t>
            </a:r>
            <a:endParaRPr lang="en-US" altLang="en-US" dirty="0">
              <a:latin typeface="Calibri Regular" charset="0"/>
            </a:endParaRPr>
          </a:p>
          <a:p>
            <a:pPr marL="298451" lvl="1" indent="-279400" eaLnBrk="1" hangingPunct="1"/>
            <a:endParaRPr lang="en-US" altLang="en-US" dirty="0" smtClean="0">
              <a:latin typeface="Calibri Regular" charset="0"/>
            </a:endParaRPr>
          </a:p>
          <a:p>
            <a:pPr marL="298451" lvl="1" indent="-279400" eaLnBrk="1" hangingPunct="1"/>
            <a:endParaRPr lang="en-US" altLang="en-US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C3D55F1-E4F5-8041-B788-286BF429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56325" name="Picture 2">
            <a:extLst>
              <a:ext uri="{FF2B5EF4-FFF2-40B4-BE49-F238E27FC236}">
                <a16:creationId xmlns:a16="http://schemas.microsoft.com/office/drawing/2014/main" id="{2DFE5B30-D543-984B-A311-7AB93239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01"/>
            <a:ext cx="5638800" cy="66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1000" y="6198569"/>
            <a:ext cx="381000" cy="381000"/>
          </a:xfrm>
        </p:spPr>
        <p:txBody>
          <a:bodyPr/>
          <a:lstStyle/>
          <a:p>
            <a:pPr>
              <a:defRPr/>
            </a:pPr>
            <a:fld id="{9B294EE2-0328-8946-B942-21462EDCBDE4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>
            <a:extLst>
              <a:ext uri="{FF2B5EF4-FFF2-40B4-BE49-F238E27FC236}">
                <a16:creationId xmlns:a16="http://schemas.microsoft.com/office/drawing/2014/main" id="{A5C6C238-D9B6-A24C-9E53-6AAF20AC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School-Home Note: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58371" name="Content Placeholder 1">
            <a:extLst>
              <a:ext uri="{FF2B5EF4-FFF2-40B4-BE49-F238E27FC236}">
                <a16:creationId xmlns:a16="http://schemas.microsoft.com/office/drawing/2014/main" id="{514F1383-E3CB-3641-8BB8-BDBB5B57F1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6238103" cy="3886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Students whose parents are open and willing to join forces with the school to improve the student</a:t>
            </a:r>
            <a:r>
              <a:rPr lang="ja-JP" altLang="en-US" sz="2000" dirty="0">
                <a:latin typeface="Calibri Regular" charset="0"/>
              </a:rPr>
              <a:t>’</a:t>
            </a:r>
            <a:r>
              <a:rPr lang="en-US" altLang="ja-JP" sz="2000" dirty="0">
                <a:latin typeface="Calibri Regular" charset="0"/>
              </a:rPr>
              <a:t>s performance in school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are unaffected by typical school-based disciplinary consequences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whose parents could benefit from learning skills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could benefit from consistency across school and home environments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key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>
            <a:extLst>
              <a:ext uri="{FF2B5EF4-FFF2-40B4-BE49-F238E27FC236}">
                <a16:creationId xmlns:a16="http://schemas.microsoft.com/office/drawing/2014/main" id="{D9FBD6B9-47DF-C646-A2C5-D354332B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School-Home Note: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59395" name="Content Placeholder 1">
            <a:extLst>
              <a:ext uri="{FF2B5EF4-FFF2-40B4-BE49-F238E27FC236}">
                <a16:creationId xmlns:a16="http://schemas.microsoft.com/office/drawing/2014/main" id="{6A72D81A-7036-6043-9DC4-6190ED6FBA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14503"/>
            <a:ext cx="8077200" cy="4562350"/>
          </a:xfrm>
        </p:spPr>
        <p:txBody>
          <a:bodyPr/>
          <a:lstStyle/>
          <a:p>
            <a:pPr marL="350838" indent="-3508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Development of a school-home note that captures student behavior and communicates </a:t>
            </a:r>
            <a:r>
              <a:rPr lang="en-US" altLang="en-US" sz="2000" dirty="0" smtClean="0">
                <a:latin typeface="Calibri Regular" charset="0"/>
              </a:rPr>
              <a:t>whether behavioral goal was met</a:t>
            </a:r>
            <a:endParaRPr lang="en-US" altLang="en-US" sz="2000" dirty="0">
              <a:latin typeface="Calibri Regular" charset="0"/>
            </a:endParaRP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Student behavior section, teacher communication section, parent response to note section, parent communication section, &amp; signatures</a:t>
            </a:r>
            <a:br>
              <a:rPr lang="en-US" altLang="en-US" sz="2000" dirty="0">
                <a:latin typeface="Calibri Regular" charset="0"/>
              </a:rPr>
            </a:br>
            <a:endParaRPr lang="en-US" altLang="en-US" sz="2000" dirty="0">
              <a:latin typeface="Calibri Regular" charset="0"/>
            </a:endParaRPr>
          </a:p>
          <a:p>
            <a:pPr marL="350838" indent="-3508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Brief parent training that consists of teaching parents how to translate the information on the school-home note into effective parenting strategies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Goal met = celebrating success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Goal unmet = encouraging a better day tomorrow</a:t>
            </a:r>
            <a:br>
              <a:rPr lang="en-US" altLang="en-US" sz="2000" dirty="0">
                <a:latin typeface="Calibri Regular" charset="0"/>
              </a:rPr>
            </a:br>
            <a:endParaRPr lang="en-US" altLang="en-US" sz="2000" dirty="0">
              <a:latin typeface="Calibri Regular" charset="0"/>
            </a:endParaRPr>
          </a:p>
          <a:p>
            <a:pPr marL="350838" indent="-3508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Ensuring that parents are receiving the note &amp; following through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Paper, email, phone call, face-to-face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ingre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1" y="7935"/>
            <a:ext cx="2765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>
            <a:extLst>
              <a:ext uri="{FF2B5EF4-FFF2-40B4-BE49-F238E27FC236}">
                <a16:creationId xmlns:a16="http://schemas.microsoft.com/office/drawing/2014/main" id="{36105314-048A-E84C-9346-54B38A67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467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r>
              <a:rPr lang="en-US" altLang="en-US" dirty="0" smtClean="0">
                <a:latin typeface="Calibri Regular" charset="0"/>
              </a:rPr>
              <a:t/>
            </a:r>
            <a:br>
              <a:rPr lang="en-US" altLang="en-US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Class </a:t>
            </a:r>
            <a:r>
              <a:rPr lang="en-US" altLang="en-US" dirty="0">
                <a:latin typeface="Calibri Regular" charset="0"/>
              </a:rPr>
              <a:t>Pass Intervention </a:t>
            </a:r>
          </a:p>
        </p:txBody>
      </p:sp>
      <p:sp>
        <p:nvSpPr>
          <p:cNvPr id="60419" name="Content Placeholder 1">
            <a:extLst>
              <a:ext uri="{FF2B5EF4-FFF2-40B4-BE49-F238E27FC236}">
                <a16:creationId xmlns:a16="http://schemas.microsoft.com/office/drawing/2014/main" id="{EA83ED1A-E479-9042-96B6-4EB00A44FF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62100"/>
            <a:ext cx="6719279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Intervention designed for students who </a:t>
            </a:r>
            <a:r>
              <a:rPr lang="en-US" altLang="en-US" sz="2000" dirty="0" smtClean="0">
                <a:latin typeface="Calibri Regular" charset="0"/>
              </a:rPr>
              <a:t>escaped-motivated disruptive </a:t>
            </a:r>
            <a:r>
              <a:rPr lang="en-US" altLang="en-US" sz="2000" dirty="0">
                <a:latin typeface="Calibri Regular" charset="0"/>
              </a:rPr>
              <a:t>classroom behavior </a:t>
            </a:r>
            <a:endParaRPr lang="en-US" altLang="en-US" sz="2000" dirty="0" smtClean="0">
              <a:latin typeface="Calibri Regular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 smtClean="0">
                <a:latin typeface="Calibri Regular" charset="0"/>
              </a:rPr>
              <a:t>Students </a:t>
            </a:r>
            <a:r>
              <a:rPr lang="en-US" altLang="en-US" sz="2000" dirty="0">
                <a:latin typeface="Calibri Regular" charset="0"/>
              </a:rPr>
              <a:t>are given class passes and taught how to appropriately request a break by issuing a class pass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Students can choose to hold on to the class passes </a:t>
            </a:r>
            <a:r>
              <a:rPr lang="en-US" altLang="en-US" sz="2000" dirty="0" smtClean="0">
                <a:latin typeface="Calibri Regular" charset="0"/>
              </a:rPr>
              <a:t>to </a:t>
            </a:r>
            <a:r>
              <a:rPr lang="en-US" altLang="en-US" sz="2000" dirty="0">
                <a:latin typeface="Calibri Regular" charset="0"/>
              </a:rPr>
              <a:t>exchange them for </a:t>
            </a:r>
            <a:r>
              <a:rPr lang="en-US" altLang="en-US" sz="2000" dirty="0" smtClean="0">
                <a:latin typeface="Calibri Regular" charset="0"/>
              </a:rPr>
              <a:t>a more preferred item</a:t>
            </a:r>
            <a:r>
              <a:rPr lang="en-US" altLang="en-US" sz="2000" dirty="0">
                <a:latin typeface="Calibri Regular" charset="0"/>
              </a:rPr>
              <a:t>, activity, or </a:t>
            </a:r>
            <a:r>
              <a:rPr lang="en-US" altLang="en-US" sz="2000" dirty="0" smtClean="0">
                <a:latin typeface="Calibri Regular" charset="0"/>
              </a:rPr>
              <a:t>privilege</a:t>
            </a:r>
            <a:endParaRPr lang="en-US" altLang="en-US" sz="2000" dirty="0">
              <a:latin typeface="Calibri Regular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It works because students: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E</a:t>
            </a:r>
            <a:r>
              <a:rPr lang="en-US" altLang="en-US" sz="2000" dirty="0" smtClean="0">
                <a:latin typeface="Calibri Regular" charset="0"/>
              </a:rPr>
              <a:t>xercise </a:t>
            </a:r>
            <a:r>
              <a:rPr lang="en-US" altLang="en-US" sz="2000" dirty="0">
                <a:latin typeface="Calibri Regular" charset="0"/>
              </a:rPr>
              <a:t>choice by requesting a break with class pass</a:t>
            </a:r>
          </a:p>
          <a:p>
            <a:pPr lvl="1" eaLnBrk="1" hangingPunct="1"/>
            <a:r>
              <a:rPr lang="en-US" altLang="en-US" sz="2000" dirty="0" smtClean="0">
                <a:latin typeface="Calibri Regular" charset="0"/>
              </a:rPr>
              <a:t>Dual motivational contingencies (break from work and contingent access to preferred experience)</a:t>
            </a:r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7D19E45-93AF-7948-B6C0-A3318B8D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335" y="76200"/>
            <a:ext cx="2191265" cy="266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5AF398DF-9C2B-4546-B7E6-44D6C2B492C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65737" y="356400"/>
            <a:ext cx="1883868" cy="2982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7116"/>
              </a:avLst>
            </a:prstTxWarp>
          </a:bodyPr>
          <a:lstStyle/>
          <a:p>
            <a:pPr algn="ctr"/>
            <a:r>
              <a:rPr lang="en-US" sz="28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34901"/>
                  </a:srgbClr>
                </a:solidFill>
                <a:effectLst>
                  <a:outerShdw dist="35921" dir="2700000" algn="ctr" rotWithShape="0">
                    <a:srgbClr val="DAEEF3">
                      <a:alpha val="74997"/>
                    </a:srgbClr>
                  </a:outerShdw>
                </a:effectLst>
                <a:latin typeface="Calibri Regular"/>
              </a:rPr>
              <a:t>CLASS PASS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97EC912-4321-8645-A6EF-61A03C69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819" y="497298"/>
            <a:ext cx="1961704" cy="12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Name: 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Time: 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Where to?: 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Initial: __________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>
            <a:extLst>
              <a:ext uri="{FF2B5EF4-FFF2-40B4-BE49-F238E27FC236}">
                <a16:creationId xmlns:a16="http://schemas.microsoft.com/office/drawing/2014/main" id="{5AE8B03B-057F-0A4D-B0FB-423166EF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936267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CPI Implementation Steps</a:t>
            </a:r>
          </a:p>
        </p:txBody>
      </p:sp>
      <p:sp>
        <p:nvSpPr>
          <p:cNvPr id="64515" name="Content Placeholder 1">
            <a:extLst>
              <a:ext uri="{FF2B5EF4-FFF2-40B4-BE49-F238E27FC236}">
                <a16:creationId xmlns:a16="http://schemas.microsoft.com/office/drawing/2014/main" id="{6ADDEF66-3287-984B-BF29-788AEAE1D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51825" cy="4695825"/>
          </a:xfrm>
        </p:spPr>
        <p:txBody>
          <a:bodyPr/>
          <a:lstStyle/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Meet with the student to teach them the CPI and how to appropriately request a break using the class pass 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Identify a spot where the student can break and engage in a preferred activity for 3 – 7 minutes (this depends on how long staff are willing to accept)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Determine the rewards and/or privileges that can be earned by saving the class passes (make it such that the more passes means the better the reward and/or privilege)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Give the student a predetermined amount of class passes (anywhere from 3 to 5)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When implementing the CPI, provide prompts to the student to use the class pass if you see him beginning to engage in problem behavior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Monitor and track the effectiveness of the intervention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Give the student feedback about how he is doing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4C503-5508-BA45-B1B1-DC69B8640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26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B0A74E0-531F-214C-9F6D-3EB93C03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5538"/>
            <a:ext cx="7772400" cy="758862"/>
          </a:xfrm>
        </p:spPr>
        <p:txBody>
          <a:bodyPr/>
          <a:lstStyle/>
          <a:p>
            <a:r>
              <a:rPr lang="en-US" altLang="en-US" b="1" dirty="0"/>
              <a:t>Review of MTSS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3A1A-9B71-0E46-A639-6FBCB5364A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97313"/>
            <a:ext cx="5105400" cy="50292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en-US" dirty="0">
                <a:ea typeface="ＭＳ Ｐゴシック" panose="020B0600070205080204" pitchFamily="34" charset="-128"/>
              </a:rPr>
              <a:t>MTSS is the “operating system” – programs / practices / policies can all be “run” within it</a:t>
            </a:r>
          </a:p>
          <a:p>
            <a:pPr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Char char=""/>
              <a:defRPr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en-US" dirty="0">
                <a:ea typeface="ＭＳ Ｐゴシック" panose="020B0600070205080204" pitchFamily="34" charset="-128"/>
              </a:rPr>
              <a:t>A continuous improvement framework for </a:t>
            </a:r>
            <a:r>
              <a:rPr lang="en-US" dirty="0" smtClean="0">
                <a:ea typeface="ＭＳ Ｐゴシック" panose="020B0600070205080204" pitchFamily="34" charset="-128"/>
              </a:rPr>
              <a:t>incrementally improving the selection and delivery </a:t>
            </a:r>
            <a:r>
              <a:rPr lang="en-US" dirty="0">
                <a:ea typeface="ＭＳ Ｐゴシック" panose="020B0600070205080204" pitchFamily="34" charset="-128"/>
              </a:rPr>
              <a:t>of </a:t>
            </a:r>
            <a:r>
              <a:rPr lang="en-US" dirty="0" smtClean="0">
                <a:ea typeface="ＭＳ Ｐゴシック" panose="020B0600070205080204" pitchFamily="34" charset="-128"/>
              </a:rPr>
              <a:t>supports to </a:t>
            </a:r>
            <a:r>
              <a:rPr lang="en-US" dirty="0">
                <a:ea typeface="ＭＳ Ｐゴシック" panose="020B0600070205080204" pitchFamily="34" charset="-128"/>
              </a:rPr>
              <a:t>ensure that all students receive the supports they need to be successful</a:t>
            </a:r>
          </a:p>
          <a:p>
            <a:pPr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Char char=""/>
              <a:defRPr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en-US" dirty="0" smtClean="0">
                <a:ea typeface="ＭＳ Ｐゴシック" panose="020B0600070205080204" pitchFamily="34" charset="-128"/>
              </a:rPr>
              <a:t>Equity-based</a:t>
            </a:r>
            <a:r>
              <a:rPr lang="en-US" dirty="0">
                <a:ea typeface="ＭＳ Ｐゴシック" panose="020B0600070205080204" pitchFamily="34" charset="-128"/>
              </a:rPr>
              <a:t>, needs driven framework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anose="05020102010507070707" pitchFamily="18" charset="2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9220" name="Picture 2" descr="C:\Users\lyona\Desktop\os.jpg">
            <a:extLst>
              <a:ext uri="{FF2B5EF4-FFF2-40B4-BE49-F238E27FC236}">
                <a16:creationId xmlns:a16="http://schemas.microsoft.com/office/drawing/2014/main" id="{6BEC0C86-7321-B547-A713-EAFB7667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48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1746" y="6477000"/>
            <a:ext cx="564292" cy="2286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>
            <a:extLst>
              <a:ext uri="{FF2B5EF4-FFF2-40B4-BE49-F238E27FC236}">
                <a16:creationId xmlns:a16="http://schemas.microsoft.com/office/drawing/2014/main" id="{4A780C9F-F0DD-584C-AF46-0058ECC1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Class Pass Intervention: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61443" name="Content Placeholder 1">
            <a:extLst>
              <a:ext uri="{FF2B5EF4-FFF2-40B4-BE49-F238E27FC236}">
                <a16:creationId xmlns:a16="http://schemas.microsoft.com/office/drawing/2014/main" id="{09062127-72A1-6144-B7AE-8521CB97A3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6185647" cy="38576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Students who engage in classroom behavior problems </a:t>
            </a:r>
            <a:r>
              <a:rPr lang="en-US" altLang="en-US" sz="2000" dirty="0" smtClean="0">
                <a:latin typeface="Calibri Regular" charset="0"/>
              </a:rPr>
              <a:t>only when presented with academic work</a:t>
            </a:r>
            <a:endParaRPr lang="en-US" altLang="en-US" sz="2000" dirty="0">
              <a:latin typeface="Calibri Regular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</a:t>
            </a:r>
            <a:r>
              <a:rPr lang="en-US" altLang="en-US" sz="2000" dirty="0" smtClean="0">
                <a:latin typeface="Calibri Regular" charset="0"/>
              </a:rPr>
              <a:t>whose classroom behavior is hypothesized to be escape-motivated 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Students </a:t>
            </a:r>
            <a:r>
              <a:rPr lang="en-US" altLang="en-US" sz="2000" dirty="0">
                <a:latin typeface="Calibri Regular" charset="0"/>
              </a:rPr>
              <a:t>who have a low tolerance for engaging in academic work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</a:t>
            </a:r>
            <a:r>
              <a:rPr lang="en-US" altLang="en-US" sz="2000" dirty="0" smtClean="0">
                <a:latin typeface="Calibri Regular" charset="0"/>
              </a:rPr>
              <a:t>are more likely to remain on-task when provided with choice</a:t>
            </a:r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key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>
            <a:extLst>
              <a:ext uri="{FF2B5EF4-FFF2-40B4-BE49-F238E27FC236}">
                <a16:creationId xmlns:a16="http://schemas.microsoft.com/office/drawing/2014/main" id="{47F58783-C2D6-A541-82C2-956696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21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Class Pass Intervention: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57347" name="Content Placeholder 1">
            <a:extLst>
              <a:ext uri="{FF2B5EF4-FFF2-40B4-BE49-F238E27FC236}">
                <a16:creationId xmlns:a16="http://schemas.microsoft.com/office/drawing/2014/main" id="{E572A998-73B0-9A45-A0EC-422D51F053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021" y="1981200"/>
            <a:ext cx="6269019" cy="3352800"/>
          </a:xfrm>
        </p:spPr>
        <p:txBody>
          <a:bodyPr/>
          <a:lstStyle/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Develop the actual class passes to be used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Determine the </a:t>
            </a:r>
            <a:r>
              <a:rPr lang="en-US" sz="2000" u="sng" dirty="0">
                <a:ea typeface="+mn-ea"/>
                <a:cs typeface="+mn-cs"/>
              </a:rPr>
              <a:t>number</a:t>
            </a:r>
            <a:r>
              <a:rPr lang="en-US" sz="2000" dirty="0">
                <a:ea typeface="+mn-ea"/>
                <a:cs typeface="+mn-cs"/>
              </a:rPr>
              <a:t> of class passes and length of time the student can break for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Identify the </a:t>
            </a:r>
            <a:r>
              <a:rPr lang="en-US" sz="2000" u="sng" dirty="0">
                <a:ea typeface="+mn-ea"/>
                <a:cs typeface="+mn-cs"/>
              </a:rPr>
              <a:t>location for the break </a:t>
            </a:r>
            <a:r>
              <a:rPr lang="en-US" sz="2000" dirty="0">
                <a:ea typeface="+mn-ea"/>
                <a:cs typeface="+mn-cs"/>
              </a:rPr>
              <a:t>(desk, in the classroom, outside of the classroom)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Identify the items, privileges, or activities that can be earned and the number of class passes needed for each one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ingre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1" y="7935"/>
            <a:ext cx="2765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68B51A3-D8A5-814A-9B12-9A04A31D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1282"/>
            <a:ext cx="7772400" cy="569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Example of a Class Pass</a:t>
            </a: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37D19E45-93AF-7948-B6C0-A3318B8D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465" y="1752600"/>
            <a:ext cx="2667000" cy="411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63493" name="WordArt 3">
            <a:extLst>
              <a:ext uri="{FF2B5EF4-FFF2-40B4-BE49-F238E27FC236}">
                <a16:creationId xmlns:a16="http://schemas.microsoft.com/office/drawing/2014/main" id="{5AF398DF-9C2B-4546-B7E6-44D6C2B492C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11532" y="2168697"/>
            <a:ext cx="2292865" cy="46020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7116"/>
              </a:avLst>
            </a:prstTxWarp>
          </a:bodyPr>
          <a:lstStyle/>
          <a:p>
            <a:pPr algn="ctr"/>
            <a:r>
              <a:rPr lang="en-US" sz="28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34901"/>
                  </a:srgbClr>
                </a:solidFill>
                <a:effectLst>
                  <a:outerShdw dist="35921" dir="2700000" algn="ctr" rotWithShape="0">
                    <a:srgbClr val="DAEEF3">
                      <a:alpha val="74997"/>
                    </a:srgbClr>
                  </a:outerShdw>
                </a:effectLst>
                <a:latin typeface="Calibri Regular"/>
              </a:rPr>
              <a:t>CLASS PASS</a:t>
            </a:r>
          </a:p>
        </p:txBody>
      </p:sp>
      <p:sp>
        <p:nvSpPr>
          <p:cNvPr id="63494" name="Text Box 4">
            <a:extLst>
              <a:ext uri="{FF2B5EF4-FFF2-40B4-BE49-F238E27FC236}">
                <a16:creationId xmlns:a16="http://schemas.microsoft.com/office/drawing/2014/main" id="{797EC912-4321-8645-A6EF-61A03C69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121" y="2661379"/>
            <a:ext cx="2387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Name: 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Time: 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Where to?: 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Initial: __________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63495" name="Text Box 5">
            <a:extLst>
              <a:ext uri="{FF2B5EF4-FFF2-40B4-BE49-F238E27FC236}">
                <a16:creationId xmlns:a16="http://schemas.microsoft.com/office/drawing/2014/main" id="{8FFD7974-24BD-CE42-B397-AECA8F94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565" y="2286000"/>
            <a:ext cx="1016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# ______</a:t>
            </a:r>
          </a:p>
        </p:txBody>
      </p:sp>
      <p:sp>
        <p:nvSpPr>
          <p:cNvPr id="63496" name="Text Box 6">
            <a:extLst>
              <a:ext uri="{FF2B5EF4-FFF2-40B4-BE49-F238E27FC236}">
                <a16:creationId xmlns:a16="http://schemas.microsoft.com/office/drawing/2014/main" id="{4450F0C4-4EB5-EE41-9B6D-23209A87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298" y="4526649"/>
            <a:ext cx="2251332" cy="9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___________________________</a:t>
            </a:r>
          </a:p>
        </p:txBody>
      </p:sp>
      <p:sp>
        <p:nvSpPr>
          <p:cNvPr id="63497" name="WordArt 7">
            <a:extLst>
              <a:ext uri="{FF2B5EF4-FFF2-40B4-BE49-F238E27FC236}">
                <a16:creationId xmlns:a16="http://schemas.microsoft.com/office/drawing/2014/main" id="{25433C4E-FCEB-0843-86E1-193B1C59431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53065" y="4375150"/>
            <a:ext cx="2271713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8398" dir="1593903" algn="ctr" rotWithShape="0">
                    <a:srgbClr val="D8D8D8">
                      <a:alpha val="7499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Reward for a saved pass:</a:t>
            </a:r>
          </a:p>
        </p:txBody>
      </p:sp>
      <p:sp>
        <p:nvSpPr>
          <p:cNvPr id="63498" name="AutoShape 2">
            <a:extLst>
              <a:ext uri="{FF2B5EF4-FFF2-40B4-BE49-F238E27FC236}">
                <a16:creationId xmlns:a16="http://schemas.microsoft.com/office/drawing/2014/main" id="{C910A134-5289-2D49-A4A0-A255073D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465" y="1752600"/>
            <a:ext cx="2743200" cy="403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Guidelines for Class Pass: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alibri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If you use the pass…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1. Choose a time when you need to step out of the class.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2. Fill out one of your passes.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3. Show pass to teacher.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4.  Walk to ____________________.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5. Have adult where you walked initial pass on your way back to class.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6. Enter class quietly.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7. Join classroom activity.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alibri Regular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If you save the pass…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Earn a reward!!!!!!!</a:t>
            </a:r>
          </a:p>
        </p:txBody>
      </p:sp>
      <p:sp>
        <p:nvSpPr>
          <p:cNvPr id="58378" name="TextBox 10">
            <a:extLst>
              <a:ext uri="{FF2B5EF4-FFF2-40B4-BE49-F238E27FC236}">
                <a16:creationId xmlns:a16="http://schemas.microsoft.com/office/drawing/2014/main" id="{74E075C8-E057-9549-9859-11C67D77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79424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Regular" charset="0"/>
              </a:rPr>
              <a:t>FRONT</a:t>
            </a:r>
          </a:p>
        </p:txBody>
      </p:sp>
      <p:sp>
        <p:nvSpPr>
          <p:cNvPr id="58379" name="TextBox 11">
            <a:extLst>
              <a:ext uri="{FF2B5EF4-FFF2-40B4-BE49-F238E27FC236}">
                <a16:creationId xmlns:a16="http://schemas.microsoft.com/office/drawing/2014/main" id="{3509D07B-35D7-8145-941D-B16658BD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79424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Regular" charset="0"/>
              </a:rPr>
              <a:t>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529883F-C68C-3F4E-9AD2-D9BD907F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381000"/>
            <a:ext cx="8077200" cy="762000"/>
          </a:xfrm>
        </p:spPr>
        <p:txBody>
          <a:bodyPr/>
          <a:lstStyle/>
          <a:p>
            <a:r>
              <a:rPr lang="en-US" altLang="en-US" dirty="0" smtClean="0"/>
              <a:t>Acquisition-Based </a:t>
            </a:r>
            <a:r>
              <a:rPr lang="en-US" alt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308E-EF5A-D048-A1A7-CF28ED5CAB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5343861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/>
              <a:t>EMOTIONAL REGULATION/COPING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Anger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Anxiety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Trauma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Stress/Depression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defRPr/>
            </a:pPr>
            <a:r>
              <a:rPr lang="en-US" sz="2000" b="1" dirty="0"/>
              <a:t>BEHAVIORAL REGULATION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Social Skills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Executive Functioning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3074" name="Picture 2" descr="Image result for e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71" y="1143000"/>
            <a:ext cx="319969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hav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71" y="3298371"/>
            <a:ext cx="3505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41B5587C-EFFF-214E-8FE3-1F4D051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09600"/>
          </a:xfrm>
        </p:spPr>
        <p:txBody>
          <a:bodyPr/>
          <a:lstStyle/>
          <a:p>
            <a:r>
              <a:rPr lang="en-US" altLang="en-US" dirty="0"/>
              <a:t>Example evidence-based curriculum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AB43FD2F-FF1C-FD47-AD3D-7287019F04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077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EMOTIONAL REGULATION</a:t>
            </a:r>
          </a:p>
          <a:p>
            <a:pPr lvl="1"/>
            <a:r>
              <a:rPr lang="en-US" altLang="en-US" sz="1800" dirty="0"/>
              <a:t>Anger</a:t>
            </a:r>
          </a:p>
          <a:p>
            <a:pPr lvl="2"/>
            <a:r>
              <a:rPr lang="en-US" altLang="en-US" sz="1800" dirty="0"/>
              <a:t>Anger replacement training; Coping Power</a:t>
            </a:r>
          </a:p>
          <a:p>
            <a:pPr lvl="1"/>
            <a:r>
              <a:rPr lang="en-US" altLang="en-US" sz="1800" dirty="0"/>
              <a:t>Anxiety</a:t>
            </a:r>
          </a:p>
          <a:p>
            <a:pPr lvl="2"/>
            <a:r>
              <a:rPr lang="en-US" altLang="en-US" sz="1800" dirty="0"/>
              <a:t>FRIENDS, Coping Cat, Coping with Stress</a:t>
            </a:r>
          </a:p>
          <a:p>
            <a:pPr lvl="1"/>
            <a:r>
              <a:rPr lang="en-US" altLang="en-US" sz="1800" dirty="0"/>
              <a:t>Trauma</a:t>
            </a:r>
          </a:p>
          <a:p>
            <a:pPr lvl="2"/>
            <a:r>
              <a:rPr lang="en-US" altLang="en-US" sz="1800" dirty="0"/>
              <a:t>Bounce Back, Cognitive Behavior Intervention for Trauma in Schools</a:t>
            </a:r>
          </a:p>
          <a:p>
            <a:pPr lvl="1"/>
            <a:r>
              <a:rPr lang="en-US" altLang="en-US" sz="1800" dirty="0"/>
              <a:t>Stress/Depression</a:t>
            </a:r>
          </a:p>
          <a:p>
            <a:pPr lvl="2"/>
            <a:r>
              <a:rPr lang="en-US" altLang="en-US" sz="1800" dirty="0"/>
              <a:t>Coping with Depression, Penn Resilience Program, Teaching Kids to Cope</a:t>
            </a:r>
          </a:p>
          <a:p>
            <a:pPr marL="0" indent="0">
              <a:buNone/>
            </a:pPr>
            <a:r>
              <a:rPr lang="en-US" altLang="en-US" sz="2000" b="1" dirty="0"/>
              <a:t>BEHAVIORAL REGULATION</a:t>
            </a:r>
          </a:p>
          <a:p>
            <a:pPr lvl="1"/>
            <a:r>
              <a:rPr lang="en-US" altLang="en-US" sz="1800" dirty="0"/>
              <a:t>Social Skills</a:t>
            </a:r>
          </a:p>
          <a:p>
            <a:pPr lvl="2"/>
            <a:r>
              <a:rPr lang="en-US" altLang="en-US" sz="1800" dirty="0" err="1"/>
              <a:t>Skillstreaming</a:t>
            </a:r>
            <a:r>
              <a:rPr lang="en-US" altLang="en-US" sz="1800" dirty="0"/>
              <a:t>, Social Skills Improvement System</a:t>
            </a:r>
          </a:p>
          <a:p>
            <a:pPr lvl="1"/>
            <a:r>
              <a:rPr lang="en-US" altLang="en-US" sz="1800" dirty="0"/>
              <a:t>Executive Functioning</a:t>
            </a:r>
          </a:p>
          <a:p>
            <a:pPr lvl="2"/>
            <a:r>
              <a:rPr lang="en-US" altLang="en-US" sz="1800" dirty="0"/>
              <a:t>Homework, Organization, and Planning Skills</a:t>
            </a:r>
          </a:p>
          <a:p>
            <a:pPr lvl="2"/>
            <a:endParaRPr lang="en-US" altLang="en-US" dirty="0"/>
          </a:p>
          <a:p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88288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5A9AB-B71F-9C4D-BD4E-041F04CC63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EF06A-01B9-614C-83B6-CC2ADC1A6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1">
            <a:extLst>
              <a:ext uri="{FF2B5EF4-FFF2-40B4-BE49-F238E27FC236}">
                <a16:creationId xmlns:a16="http://schemas.microsoft.com/office/drawing/2014/main" id="{C2E4B363-5335-4745-9779-8E51BCD2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5105400" cy="48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E1E57-D7C6-3A42-8905-6841A1B16542}"/>
              </a:ext>
            </a:extLst>
          </p:cNvPr>
          <p:cNvGrpSpPr/>
          <p:nvPr/>
        </p:nvGrpSpPr>
        <p:grpSpPr>
          <a:xfrm>
            <a:off x="609600" y="457200"/>
            <a:ext cx="2873381" cy="2011273"/>
            <a:chOff x="1143006" y="76197"/>
            <a:chExt cx="2873381" cy="2011273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C3DE67E-AA71-9945-8B7A-F2C6200716D4}"/>
                </a:ext>
              </a:extLst>
            </p:cNvPr>
            <p:cNvSpPr/>
            <p:nvPr/>
          </p:nvSpPr>
          <p:spPr>
            <a:xfrm>
              <a:off x="1143006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DBC6B07D-A03C-7541-8FEE-7477F1B82DF4}"/>
                </a:ext>
              </a:extLst>
            </p:cNvPr>
            <p:cNvSpPr txBox="1"/>
            <p:nvPr/>
          </p:nvSpPr>
          <p:spPr>
            <a:xfrm>
              <a:off x="1241206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Map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5AB33-6795-4347-9A3E-A979DBBFDE44}"/>
              </a:ext>
            </a:extLst>
          </p:cNvPr>
          <p:cNvGrpSpPr/>
          <p:nvPr/>
        </p:nvGrpSpPr>
        <p:grpSpPr>
          <a:xfrm>
            <a:off x="762000" y="2537986"/>
            <a:ext cx="3810000" cy="3405614"/>
            <a:chOff x="380997" y="2286008"/>
            <a:chExt cx="2851815" cy="1625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281D58-CDE2-AF4C-9001-7687DB7F7EB6}"/>
                </a:ext>
              </a:extLst>
            </p:cNvPr>
            <p:cNvSpPr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CCD350-F44A-FF40-A8F3-F7F6D9ECFFDB}"/>
                </a:ext>
              </a:extLst>
            </p:cNvPr>
            <p:cNvSpPr txBox="1"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/>
              <a:r>
                <a:rPr lang="en-US" sz="2700" dirty="0"/>
                <a:t>Map out who is implementing core components of the intervention to increase the fidelity with which the intervention is implemented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>
            <a:extLst>
              <a:ext uri="{FF2B5EF4-FFF2-40B4-BE49-F238E27FC236}">
                <a16:creationId xmlns:a16="http://schemas.microsoft.com/office/drawing/2014/main" id="{B8DD3C6D-1239-1544-87C7-7A99DE0E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3039"/>
            <a:ext cx="8650288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Mapping out a Plan (MAP)</a:t>
            </a:r>
            <a:br>
              <a:rPr lang="en-US" altLang="en-US" sz="3200" dirty="0"/>
            </a:br>
            <a:r>
              <a:rPr lang="en-US" altLang="en-US" sz="3200" dirty="0"/>
              <a:t>Focusing on the Active Ingredients</a:t>
            </a:r>
          </a:p>
        </p:txBody>
      </p:sp>
      <p:sp>
        <p:nvSpPr>
          <p:cNvPr id="69635" name="Content Placeholder 1">
            <a:extLst>
              <a:ext uri="{FF2B5EF4-FFF2-40B4-BE49-F238E27FC236}">
                <a16:creationId xmlns:a16="http://schemas.microsoft.com/office/drawing/2014/main" id="{52643C76-4FCC-AD43-89F8-1BD13054F9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6846" y="1682414"/>
            <a:ext cx="7530353" cy="10882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Delivering an effective intervention is like a good cooking recipe that involves combining multiple ingredients to produce a yummy product</a:t>
            </a:r>
          </a:p>
        </p:txBody>
      </p:sp>
      <p:pic>
        <p:nvPicPr>
          <p:cNvPr id="69636" name="Picture 1">
            <a:extLst>
              <a:ext uri="{FF2B5EF4-FFF2-40B4-BE49-F238E27FC236}">
                <a16:creationId xmlns:a16="http://schemas.microsoft.com/office/drawing/2014/main" id="{C1F9BF02-2F9B-C749-830D-FFBFDC7D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892364"/>
            <a:ext cx="1981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>
            <a:extLst>
              <a:ext uri="{FF2B5EF4-FFF2-40B4-BE49-F238E27FC236}">
                <a16:creationId xmlns:a16="http://schemas.microsoft.com/office/drawing/2014/main" id="{948FFCD7-213A-8C4C-B0A8-7E554F3E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7" y="4594205"/>
            <a:ext cx="18303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3">
            <a:extLst>
              <a:ext uri="{FF2B5EF4-FFF2-40B4-BE49-F238E27FC236}">
                <a16:creationId xmlns:a16="http://schemas.microsoft.com/office/drawing/2014/main" id="{31E8DE80-2249-5146-9572-1E95A939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636" y="4277499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latin typeface="Calibri Regular"/>
              </a:rPr>
              <a:t>=</a:t>
            </a:r>
          </a:p>
        </p:txBody>
      </p:sp>
      <p:pic>
        <p:nvPicPr>
          <p:cNvPr id="69640" name="Picture 6" descr="Image result for not equal">
            <a:extLst>
              <a:ext uri="{FF2B5EF4-FFF2-40B4-BE49-F238E27FC236}">
                <a16:creationId xmlns:a16="http://schemas.microsoft.com/office/drawing/2014/main" id="{E8A6F718-197F-0A41-8479-110C45AD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00" y="3125954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Box 1">
            <a:extLst>
              <a:ext uri="{FF2B5EF4-FFF2-40B4-BE49-F238E27FC236}">
                <a16:creationId xmlns:a16="http://schemas.microsoft.com/office/drawing/2014/main" id="{8467B310-073F-9548-AEDD-3D742736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1" y="2755912"/>
            <a:ext cx="3352800" cy="29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Regular"/>
              </a:rPr>
              <a:t>An ingredient is a component of a product that helps achieve its desired outcome</a:t>
            </a:r>
          </a:p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Calibri Regular"/>
            </a:endParaRPr>
          </a:p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Regular"/>
              </a:rPr>
              <a:t>Single ingredients are necessary but insufficient alone to produce the desired outcome</a:t>
            </a:r>
          </a:p>
          <a:p>
            <a:pPr marL="287338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Calibri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030AA-258D-AC48-AD13-402E44267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5342" r="5342"/>
          <a:stretch/>
        </p:blipFill>
        <p:spPr>
          <a:xfrm>
            <a:off x="6562535" y="2787055"/>
            <a:ext cx="2324108" cy="2925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792E8-6570-9143-B7F4-86623FDED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02" y="2560662"/>
            <a:ext cx="1619119" cy="16191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8A64D-7E2F-8446-B297-63EEC7A7AEF3}"/>
              </a:ext>
            </a:extLst>
          </p:cNvPr>
          <p:cNvGrpSpPr/>
          <p:nvPr/>
        </p:nvGrpSpPr>
        <p:grpSpPr>
          <a:xfrm>
            <a:off x="4121752" y="4444443"/>
            <a:ext cx="1422341" cy="849310"/>
            <a:chOff x="3895795" y="4492362"/>
            <a:chExt cx="1592898" cy="9511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BE7303-49C0-7D4F-BF51-1F60D287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168" y="4596740"/>
              <a:ext cx="1257525" cy="8467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117979-4CF1-2542-8A17-6F2332E6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182">
              <a:off x="3895795" y="4492362"/>
              <a:ext cx="1257525" cy="8467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>
            <a:extLst>
              <a:ext uri="{FF2B5EF4-FFF2-40B4-BE49-F238E27FC236}">
                <a16:creationId xmlns:a16="http://schemas.microsoft.com/office/drawing/2014/main" id="{89A66384-AB8A-164C-B99D-B54B4E8FF83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6200"/>
            <a:ext cx="8558000" cy="6096001"/>
            <a:chOff x="-457200" y="-838201"/>
            <a:chExt cx="12004573" cy="8139114"/>
          </a:xfrm>
        </p:grpSpPr>
        <p:grpSp>
          <p:nvGrpSpPr>
            <p:cNvPr id="70659" name="Group 10">
              <a:extLst>
                <a:ext uri="{FF2B5EF4-FFF2-40B4-BE49-F238E27FC236}">
                  <a16:creationId xmlns:a16="http://schemas.microsoft.com/office/drawing/2014/main" id="{BDEA42CD-E9FF-B64B-B3D8-05CE2658E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7200" y="-838201"/>
              <a:ext cx="12004573" cy="8139114"/>
              <a:chOff x="228600" y="-478344"/>
              <a:chExt cx="12004573" cy="813909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907B63-B7ED-F940-B095-0BA0EAC2A5FD}"/>
                  </a:ext>
                </a:extLst>
              </p:cNvPr>
              <p:cNvSpPr txBox="1"/>
              <p:nvPr/>
            </p:nvSpPr>
            <p:spPr>
              <a:xfrm>
                <a:off x="857244" y="439229"/>
                <a:ext cx="6400745" cy="8448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Selected: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Performance-Based Intervention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Check in/Check Out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D4F92-2B45-9A46-94D1-7E1764CBA365}"/>
                  </a:ext>
                </a:extLst>
              </p:cNvPr>
              <p:cNvSpPr txBox="1"/>
              <p:nvPr/>
            </p:nvSpPr>
            <p:spPr>
              <a:xfrm>
                <a:off x="1074732" y="1352040"/>
                <a:ext cx="6691256" cy="45995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Active Ingredients of Intervention: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Assignment of an adult mentor who the student likes and is willing to meet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provides unconditional positive regard and encouragement to the student (mentor does not get involved with discipline)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</a:t>
                </a:r>
                <a:r>
                  <a:rPr lang="en-US" sz="1000" u="sng" dirty="0">
                    <a:latin typeface="Calibri Regular"/>
                  </a:rPr>
                  <a:t>checks in</a:t>
                </a:r>
                <a:r>
                  <a:rPr lang="en-US" sz="1000" dirty="0">
                    <a:latin typeface="Calibri Regular"/>
                  </a:rPr>
                  <a:t> with the student in the morning on a daily basis to pre-correct problems, make sure the child is ready for the day, and engage in positive interaction/conversation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</a:t>
                </a:r>
                <a:r>
                  <a:rPr lang="en-US" sz="1000" u="sng" dirty="0">
                    <a:latin typeface="Calibri Regular"/>
                  </a:rPr>
                  <a:t>checks out</a:t>
                </a:r>
                <a:r>
                  <a:rPr lang="en-US" sz="1000" dirty="0">
                    <a:latin typeface="Calibri Regular"/>
                  </a:rPr>
                  <a:t> with the student in the afternoon on a daily basis to connect with the student, provide feedback and reinforcement, and offer advice and encouragement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Point sheet was completed by teachers to serve as a basis for monitoring progress and providing performance-based feedback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Student receives positive reinforcement for improved behavior (such as, praise, public recognition, access to desired privileges/rewards)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If willing and able, parents are included and provided with daily point sheet to support their child’s behavior in the home.</a:t>
                </a:r>
              </a:p>
              <a:p>
                <a:pPr>
                  <a:defRPr/>
                </a:pPr>
                <a:r>
                  <a:rPr lang="en-US" sz="1000" dirty="0">
                    <a:latin typeface="Calibri Regular"/>
                  </a:rPr>
                  <a:t> 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sz="1000" u="sng" dirty="0">
                  <a:latin typeface="Calibri Regular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789F-89D8-AB48-B0C8-CFB1D76659D7}"/>
                  </a:ext>
                </a:extLst>
              </p:cNvPr>
              <p:cNvSpPr txBox="1"/>
              <p:nvPr/>
            </p:nvSpPr>
            <p:spPr>
              <a:xfrm>
                <a:off x="4762460" y="483680"/>
                <a:ext cx="6400745" cy="8448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Facilitator: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School Counselor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Mark Cook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CB674-A23D-E542-947D-C1FDB9186F75}"/>
                  </a:ext>
                </a:extLst>
              </p:cNvPr>
              <p:cNvSpPr txBox="1"/>
              <p:nvPr/>
            </p:nvSpPr>
            <p:spPr>
              <a:xfrm>
                <a:off x="5832428" y="5870056"/>
                <a:ext cx="6400745" cy="610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Start Date: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Date: Oct. 18, 2016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266C5-A870-BD4A-92DB-3C16D4749EBB}"/>
                  </a:ext>
                </a:extLst>
              </p:cNvPr>
              <p:cNvSpPr txBox="1"/>
              <p:nvPr/>
            </p:nvSpPr>
            <p:spPr>
              <a:xfrm>
                <a:off x="754060" y="5627168"/>
                <a:ext cx="6400745" cy="10794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Dates:</a:t>
                </a:r>
              </a:p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Baseline Data Collection: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Date: Oct. 14, 2016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Who’s responsible: Teacher (Sandy Holmes)</a:t>
                </a:r>
              </a:p>
            </p:txBody>
          </p:sp>
          <p:sp>
            <p:nvSpPr>
              <p:cNvPr id="70674" name="TextBox 8">
                <a:extLst>
                  <a:ext uri="{FF2B5EF4-FFF2-40B4-BE49-F238E27FC236}">
                    <a16:creationId xmlns:a16="http://schemas.microsoft.com/office/drawing/2014/main" id="{2819B55D-E971-DA47-9FAB-EE8B11935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1699" y="-418838"/>
                <a:ext cx="4724401" cy="51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itchFamily="2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itchFamily="2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itchFamily="2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Calibri Regular"/>
                  </a:rPr>
                  <a:t>IMPLEMENTATION MAP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D1E0C2-27EE-0740-A321-77E25F5A9A2A}"/>
                  </a:ext>
                </a:extLst>
              </p:cNvPr>
              <p:cNvSpPr/>
              <p:nvPr/>
            </p:nvSpPr>
            <p:spPr>
              <a:xfrm>
                <a:off x="228600" y="-478344"/>
                <a:ext cx="10515511" cy="8139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E7F906-E70F-964B-8AF2-0D375E677EDF}"/>
                </a:ext>
              </a:extLst>
            </p:cNvPr>
            <p:cNvSpPr txBox="1"/>
            <p:nvPr/>
          </p:nvSpPr>
          <p:spPr bwMode="auto">
            <a:xfrm>
              <a:off x="5146628" y="6138863"/>
              <a:ext cx="6400745" cy="610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u="sng" dirty="0">
                  <a:latin typeface="Calibri Regular"/>
                </a:rPr>
                <a:t>Meeting to Review Data Date:</a:t>
              </a:r>
              <a:r>
                <a:rPr lang="en-US" sz="1000" dirty="0">
                  <a:latin typeface="Calibri Regular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latin typeface="Calibri Regular"/>
                </a:rPr>
                <a:t>Date: Nov. 2, 2016</a:t>
              </a:r>
            </a:p>
          </p:txBody>
        </p:sp>
        <p:sp>
          <p:nvSpPr>
            <p:cNvPr id="70661" name="TextBox 11">
              <a:extLst>
                <a:ext uri="{FF2B5EF4-FFF2-40B4-BE49-F238E27FC236}">
                  <a16:creationId xmlns:a16="http://schemas.microsoft.com/office/drawing/2014/main" id="{3EEE0BCC-76EE-0541-A92F-F037A51BD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445" y="706531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Who’s Responsible?</a:t>
              </a:r>
              <a:endParaRPr lang="en-US" altLang="en-US" sz="1000" dirty="0">
                <a:latin typeface="Calibri Regular"/>
              </a:endParaRPr>
            </a:p>
          </p:txBody>
        </p:sp>
        <p:sp>
          <p:nvSpPr>
            <p:cNvPr id="70662" name="TextBox 12">
              <a:extLst>
                <a:ext uri="{FF2B5EF4-FFF2-40B4-BE49-F238E27FC236}">
                  <a16:creationId xmlns:a16="http://schemas.microsoft.com/office/drawing/2014/main" id="{21EF1DAF-D1CD-1849-BC3F-4AA21AAF5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1644170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3" name="TextBox 13">
              <a:extLst>
                <a:ext uri="{FF2B5EF4-FFF2-40B4-BE49-F238E27FC236}">
                  <a16:creationId xmlns:a16="http://schemas.microsoft.com/office/drawing/2014/main" id="{48668AD2-3B4A-304A-BDEA-C1DDC8429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2249247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4" name="TextBox 14">
              <a:extLst>
                <a:ext uri="{FF2B5EF4-FFF2-40B4-BE49-F238E27FC236}">
                  <a16:creationId xmlns:a16="http://schemas.microsoft.com/office/drawing/2014/main" id="{736A64CD-6D7D-D645-87C2-FF0AD3B6C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015" y="2888461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5" name="TextBox 15">
              <a:extLst>
                <a:ext uri="{FF2B5EF4-FFF2-40B4-BE49-F238E27FC236}">
                  <a16:creationId xmlns:a16="http://schemas.microsoft.com/office/drawing/2014/main" id="{EA6DA8ED-2855-3340-A2A2-55814BD40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572" y="3631505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6" name="TextBox 16">
              <a:extLst>
                <a:ext uri="{FF2B5EF4-FFF2-40B4-BE49-F238E27FC236}">
                  <a16:creationId xmlns:a16="http://schemas.microsoft.com/office/drawing/2014/main" id="{624B35B1-DE0B-1B4F-AEB1-9A38BF18D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572" y="4638770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7" name="TextBox 17">
              <a:extLst>
                <a:ext uri="{FF2B5EF4-FFF2-40B4-BE49-F238E27FC236}">
                  <a16:creationId xmlns:a16="http://schemas.microsoft.com/office/drawing/2014/main" id="{576D396E-E3ED-664D-95B9-9E0C762DA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015" y="4211884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8" name="TextBox 18">
              <a:extLst>
                <a:ext uri="{FF2B5EF4-FFF2-40B4-BE49-F238E27FC236}">
                  <a16:creationId xmlns:a16="http://schemas.microsoft.com/office/drawing/2014/main" id="{04F64DA4-C8FA-E648-BA39-0542BF090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1134312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8646" r="31718" b="20802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3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298FD5D-7CE3-C94C-9C3B-B9323C68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576043"/>
          </a:xfrm>
        </p:spPr>
        <p:txBody>
          <a:bodyPr/>
          <a:lstStyle/>
          <a:p>
            <a:r>
              <a:rPr lang="en-US" altLang="en-US" dirty="0"/>
              <a:t>Purpose of Tier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9597F-EF45-A540-AF05-AF767DC9C729}"/>
              </a:ext>
            </a:extLst>
          </p:cNvPr>
          <p:cNvSpPr txBox="1"/>
          <p:nvPr/>
        </p:nvSpPr>
        <p:spPr>
          <a:xfrm>
            <a:off x="609600" y="1276350"/>
            <a:ext cx="3200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latin typeface="Calibri Regular"/>
              <a:ea typeface="ＭＳ Ｐゴシック" panose="020B0600070205080204" pitchFamily="34" charset="-128"/>
            </a:endParaRPr>
          </a:p>
          <a:p>
            <a:pPr marL="192881" indent="-192881">
              <a:buFont typeface="+mj-lt"/>
              <a:buAutoNum type="arabicPeriod"/>
              <a:defRPr/>
            </a:pPr>
            <a:r>
              <a:rPr lang="en-US" sz="2400" b="1" dirty="0">
                <a:latin typeface="Calibri Regular"/>
                <a:ea typeface="ＭＳ Ｐゴシック" panose="020B0600070205080204" pitchFamily="34" charset="-128"/>
              </a:rPr>
              <a:t>Prevent</a:t>
            </a: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 problems from emerging</a:t>
            </a:r>
          </a:p>
          <a:p>
            <a:pPr marL="192881" indent="-192881">
              <a:buFont typeface="+mj-lt"/>
              <a:buAutoNum type="arabicPeriod"/>
              <a:defRPr/>
            </a:pPr>
            <a:endParaRPr lang="en-US" sz="2400" dirty="0">
              <a:latin typeface="Calibri Regular"/>
              <a:ea typeface="ＭＳ Ｐゴシック" panose="020B0600070205080204" pitchFamily="34" charset="-128"/>
            </a:endParaRPr>
          </a:p>
          <a:p>
            <a:pPr marL="192881" indent="-192881">
              <a:buFont typeface="+mj-lt"/>
              <a:buAutoNum type="arabicPeriod"/>
              <a:defRPr/>
            </a:pPr>
            <a:r>
              <a:rPr lang="en-US" sz="2400" b="1" dirty="0">
                <a:latin typeface="Calibri Regular"/>
                <a:ea typeface="ＭＳ Ｐゴシック" panose="020B0600070205080204" pitchFamily="34" charset="-128"/>
              </a:rPr>
              <a:t>Promote/enhance/</a:t>
            </a:r>
            <a:br>
              <a:rPr lang="en-US" sz="2400" b="1" dirty="0">
                <a:latin typeface="Calibri Regular"/>
                <a:ea typeface="ＭＳ Ｐゴシック" panose="020B0600070205080204" pitchFamily="34" charset="-128"/>
              </a:rPr>
            </a:br>
            <a:r>
              <a:rPr lang="en-US" sz="2400" b="1" dirty="0">
                <a:latin typeface="Calibri Regular"/>
                <a:ea typeface="ＭＳ Ｐゴシック" panose="020B0600070205080204" pitchFamily="34" charset="-128"/>
              </a:rPr>
              <a:t>optimize </a:t>
            </a: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success</a:t>
            </a:r>
          </a:p>
          <a:p>
            <a:pPr marL="192881" indent="-192881">
              <a:buFont typeface="+mj-lt"/>
              <a:buAutoNum type="arabicPeriod"/>
              <a:defRPr/>
            </a:pPr>
            <a:endParaRPr lang="en-US" sz="2400" dirty="0">
              <a:latin typeface="Calibri Regular"/>
              <a:ea typeface="ＭＳ Ｐゴシック" panose="020B0600070205080204" pitchFamily="34" charset="-128"/>
            </a:endParaRPr>
          </a:p>
          <a:p>
            <a:pPr marL="192881" indent="-192881">
              <a:buFont typeface="+mj-lt"/>
              <a:buAutoNum type="arabicPeriod"/>
              <a:defRPr/>
            </a:pP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Provide a </a:t>
            </a:r>
            <a:r>
              <a:rPr lang="en-US" sz="2400" b="1" dirty="0">
                <a:latin typeface="Calibri Regular"/>
                <a:ea typeface="ＭＳ Ｐゴシック" panose="020B0600070205080204" pitchFamily="34" charset="-128"/>
              </a:rPr>
              <a:t>solid foundation that enable interventions</a:t>
            </a: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 to work better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433BA6-C22C-8C4B-BA9A-EE09E0AC8A35}"/>
              </a:ext>
            </a:extLst>
          </p:cNvPr>
          <p:cNvGrpSpPr/>
          <p:nvPr/>
        </p:nvGrpSpPr>
        <p:grpSpPr>
          <a:xfrm>
            <a:off x="3702050" y="1595170"/>
            <a:ext cx="4603750" cy="4524802"/>
            <a:chOff x="3397250" y="1489075"/>
            <a:chExt cx="5148262" cy="3148012"/>
          </a:xfrm>
        </p:grpSpPr>
        <p:pic>
          <p:nvPicPr>
            <p:cNvPr id="14339" name="Picture 3">
              <a:extLst>
                <a:ext uri="{FF2B5EF4-FFF2-40B4-BE49-F238E27FC236}">
                  <a16:creationId xmlns:a16="http://schemas.microsoft.com/office/drawing/2014/main" id="{F0D5BA81-B1D2-DC4F-9696-91D739F4C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50" y="1489075"/>
              <a:ext cx="5148262" cy="314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TextBox 2">
              <a:extLst>
                <a:ext uri="{FF2B5EF4-FFF2-40B4-BE49-F238E27FC236}">
                  <a16:creationId xmlns:a16="http://schemas.microsoft.com/office/drawing/2014/main" id="{80126F12-C779-0E40-9248-9A2D9C4B2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612" y="1995488"/>
              <a:ext cx="2949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Calibri Regular"/>
                </a:rPr>
                <a:t>ALL Students Receive </a:t>
              </a:r>
              <a:r>
                <a:rPr lang="en-US" altLang="en-US" sz="1200" dirty="0" smtClean="0">
                  <a:solidFill>
                    <a:srgbClr val="FF0000"/>
                  </a:solidFill>
                  <a:latin typeface="Calibri Regular"/>
                </a:rPr>
                <a:t>Supports to </a:t>
              </a:r>
              <a:r>
                <a:rPr lang="en-US" altLang="en-US" sz="1200" dirty="0">
                  <a:solidFill>
                    <a:srgbClr val="FF0000"/>
                  </a:solidFill>
                  <a:latin typeface="Calibri Regular"/>
                </a:rPr>
                <a:t>Prevent and Promote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9FFC9AF2-EB3E-C344-AA67-3EC4E29B625B}"/>
                </a:ext>
              </a:extLst>
            </p:cNvPr>
            <p:cNvSpPr/>
            <p:nvPr/>
          </p:nvSpPr>
          <p:spPr>
            <a:xfrm rot="10800000">
              <a:off x="3517968" y="1600200"/>
              <a:ext cx="4824412" cy="857250"/>
            </a:xfrm>
            <a:prstGeom prst="trapezoid">
              <a:avLst>
                <a:gd name="adj" fmla="val 52506"/>
              </a:avLst>
            </a:prstGeom>
            <a:solidFill>
              <a:srgbClr val="3AFB05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4">
            <a:extLst>
              <a:ext uri="{FF2B5EF4-FFF2-40B4-BE49-F238E27FC236}">
                <a16:creationId xmlns:a16="http://schemas.microsoft.com/office/drawing/2014/main" id="{D92B3DA7-BD71-7D46-96AA-5C928236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541"/>
            <a:ext cx="3937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A3C5B8CE-AF22-F746-BBC1-E3E0E3DB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4616"/>
            <a:ext cx="393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E5432F-7A2F-E34D-9AC0-84303B18CE2F}"/>
              </a:ext>
            </a:extLst>
          </p:cNvPr>
          <p:cNvGrpSpPr/>
          <p:nvPr/>
        </p:nvGrpSpPr>
        <p:grpSpPr>
          <a:xfrm>
            <a:off x="605118" y="2895599"/>
            <a:ext cx="3128682" cy="3160713"/>
            <a:chOff x="2743870" y="1142995"/>
            <a:chExt cx="2467675" cy="16240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864A5E-3193-8648-A9C8-D281D5011E4E}"/>
                </a:ext>
              </a:extLst>
            </p:cNvPr>
            <p:cNvSpPr/>
            <p:nvPr/>
          </p:nvSpPr>
          <p:spPr>
            <a:xfrm>
              <a:off x="2743870" y="1142995"/>
              <a:ext cx="2467675" cy="16240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FDD8C8-5981-6945-B27C-5832217C08AA}"/>
                </a:ext>
              </a:extLst>
            </p:cNvPr>
            <p:cNvSpPr txBox="1"/>
            <p:nvPr/>
          </p:nvSpPr>
          <p:spPr>
            <a:xfrm>
              <a:off x="2743870" y="1142995"/>
              <a:ext cx="2467675" cy="162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/>
                <a:t>Gather baseline data and begin monitoring student response to the intervention and fidelity of implementation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07EEAB-E367-674A-B03F-D1AFADE76163}"/>
              </a:ext>
            </a:extLst>
          </p:cNvPr>
          <p:cNvGrpSpPr/>
          <p:nvPr/>
        </p:nvGrpSpPr>
        <p:grpSpPr>
          <a:xfrm>
            <a:off x="609600" y="457200"/>
            <a:ext cx="2873381" cy="2011273"/>
            <a:chOff x="1645804" y="76197"/>
            <a:chExt cx="2873381" cy="20112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DDFC329-137C-C845-89EE-71B3164DA8AD}"/>
                </a:ext>
              </a:extLst>
            </p:cNvPr>
            <p:cNvSpPr/>
            <p:nvPr/>
          </p:nvSpPr>
          <p:spPr>
            <a:xfrm>
              <a:off x="1645804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282E4A5-A196-014B-BA2D-235C38AE4BB5}"/>
                </a:ext>
              </a:extLst>
            </p:cNvPr>
            <p:cNvSpPr txBox="1"/>
            <p:nvPr/>
          </p:nvSpPr>
          <p:spPr>
            <a:xfrm>
              <a:off x="1744004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300" kern="1200" dirty="0"/>
                <a:t>Monitor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AE910-28F7-724D-9D53-971A674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>
            <a:extLst>
              <a:ext uri="{FF2B5EF4-FFF2-40B4-BE49-F238E27FC236}">
                <a16:creationId xmlns:a16="http://schemas.microsoft.com/office/drawing/2014/main" id="{4D773908-B813-A940-B21A-4127D4FA1A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-23495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Advantages of Direct Behavior Rating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16E8865-29CB-CF48-A52E-D74CDB0072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7295" y="762000"/>
            <a:ext cx="7708751" cy="2432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233363" lvl="1" indent="-233363" eaLnBrk="1" hangingPunct="1">
              <a:lnSpc>
                <a:spcPct val="90000"/>
              </a:lnSpc>
            </a:pPr>
            <a:r>
              <a:rPr lang="en-US" altLang="en-US" sz="2000" dirty="0"/>
              <a:t>Brief and valid</a:t>
            </a:r>
          </a:p>
          <a:p>
            <a:pPr marL="233363" lvl="1" indent="-233363" eaLnBrk="1" hangingPunct="1">
              <a:lnSpc>
                <a:spcPct val="90000"/>
              </a:lnSpc>
            </a:pPr>
            <a:r>
              <a:rPr lang="en-US" altLang="en-US" sz="2000" dirty="0"/>
              <a:t>Behaviors are explicitly defined and measure captures a key dimension of behavior (frequency, duration, intensity)</a:t>
            </a:r>
          </a:p>
          <a:p>
            <a:pPr marL="233363" lvl="1" indent="-233363" eaLnBrk="1" hangingPunct="1">
              <a:lnSpc>
                <a:spcPct val="90000"/>
              </a:lnSpc>
            </a:pPr>
            <a:r>
              <a:rPr lang="en-US" altLang="en-US" sz="2000" dirty="0"/>
              <a:t>Ratings are pre-set so students and adults can easily monitor behavior</a:t>
            </a:r>
          </a:p>
          <a:p>
            <a:pPr marL="233363" lvl="1" indent="-233363" eaLnBrk="1" hangingPunct="1">
              <a:lnSpc>
                <a:spcPct val="90000"/>
              </a:lnSpc>
            </a:pPr>
            <a:r>
              <a:rPr lang="en-US" altLang="en-US" sz="2000" dirty="0"/>
              <a:t>DBR is defensible, flexible, repeatable, and efficient</a:t>
            </a:r>
          </a:p>
          <a:p>
            <a:pPr marL="233363" lvl="2" indent="-2333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 marL="233363" lvl="2" indent="-2333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        Direct Behavior Rating Scale Example:</a:t>
            </a:r>
            <a:endParaRPr lang="en-US" altLang="en-US" sz="2800" dirty="0"/>
          </a:p>
          <a:p>
            <a:pPr marL="233363" lvl="1" indent="-233363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marL="233363" lvl="1" indent="-233363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72708" name="Picture 5" descr="DBR PIC 5">
            <a:extLst>
              <a:ext uri="{FF2B5EF4-FFF2-40B4-BE49-F238E27FC236}">
                <a16:creationId xmlns:a16="http://schemas.microsoft.com/office/drawing/2014/main" id="{A40971C5-2E1C-A44E-9A05-C0172399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70" y="3619500"/>
            <a:ext cx="655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1">
            <a:extLst>
              <a:ext uri="{FF2B5EF4-FFF2-40B4-BE49-F238E27FC236}">
                <a16:creationId xmlns:a16="http://schemas.microsoft.com/office/drawing/2014/main" id="{FB55A014-7F7A-7842-B39B-E28CFE76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370" y="587077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http://</a:t>
            </a:r>
            <a:r>
              <a:rPr lang="en-US" alt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dbr.education.uconn.edu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C8F5C-F884-F345-961D-9DD5FDEFC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advTm="30997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4B56B2C0-5904-2944-AA04-9B309704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930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4134E567-927F-4C45-897E-D87019A8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8338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3393FAC7-834A-F54B-BE76-F008877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/>
          <a:lstStyle/>
          <a:p>
            <a:r>
              <a:rPr lang="en-US" altLang="en-US" dirty="0" smtClean="0"/>
              <a:t>Monitoring Intervention Fidelity </a:t>
            </a:r>
            <a:endParaRPr lang="en-US" altLang="en-US" dirty="0"/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0B19C388-EDBD-674C-BFC2-D928B967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74912"/>
            <a:ext cx="5372100" cy="58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4E0EF-A24B-BF49-957D-DDA01E249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18530"/>
              </p:ext>
            </p:extLst>
          </p:nvPr>
        </p:nvGraphicFramePr>
        <p:xfrm>
          <a:off x="609600" y="457200"/>
          <a:ext cx="7543798" cy="57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Fidelity Rating Date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Active Ingredient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10/18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10/24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10/31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11/6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Assignment of an adult mentor who the student likes and is willing to meet with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provided unconditional positive regard and encouragement to the student (mentor does not get involved with discipline)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0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</a:t>
                      </a:r>
                      <a:r>
                        <a:rPr lang="en-US" sz="1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checked in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with the student in the morning on a daily basis to pre-correct problems, make sure the child is ready for the day, and engage in positive conversation with the student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0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</a:t>
                      </a:r>
                      <a:r>
                        <a:rPr lang="en-US" sz="1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checked out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with the student in the afternoon on a daily basis to connect with the student, provide feedback and reinforcement, and offer advice and encouragement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Point sheet was completed by teachers to serve as a basis for monitoring progress and providing performance-based feedback 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 received positive reinforcement for improved behavior (such as, praise, public recognition, access to desired privileges/rewards)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willing and able, parents were included and provided with daily point sheet to support their child’s behavior in the home.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916295"/>
            <a:ext cx="8320799" cy="84713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7E11-5445-0444-A888-66EEF68A2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20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ED2647-15B5-6A4E-AC2B-9FB5F7589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007330"/>
              </p:ext>
            </p:extLst>
          </p:nvPr>
        </p:nvGraphicFramePr>
        <p:xfrm>
          <a:off x="-228600" y="4705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E122EA8-9979-4345-9047-0C1AE0C476AD}"/>
              </a:ext>
            </a:extLst>
          </p:cNvPr>
          <p:cNvGrpSpPr/>
          <p:nvPr/>
        </p:nvGrpSpPr>
        <p:grpSpPr>
          <a:xfrm>
            <a:off x="794927" y="2667000"/>
            <a:ext cx="3548473" cy="3581023"/>
            <a:chOff x="1142996" y="178176"/>
            <a:chExt cx="2654803" cy="38858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A7766-23CB-8841-AD6F-C5E9D0F53453}"/>
                </a:ext>
              </a:extLst>
            </p:cNvPr>
            <p:cNvSpPr/>
            <p:nvPr/>
          </p:nvSpPr>
          <p:spPr>
            <a:xfrm>
              <a:off x="1142996" y="178176"/>
              <a:ext cx="2654803" cy="38858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1C8CC5-0CB4-D849-B988-C36E706B6F3A}"/>
                </a:ext>
              </a:extLst>
            </p:cNvPr>
            <p:cNvSpPr txBox="1"/>
            <p:nvPr/>
          </p:nvSpPr>
          <p:spPr>
            <a:xfrm>
              <a:off x="1142996" y="178176"/>
              <a:ext cx="2654803" cy="3885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9525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/>
              </a:pPr>
              <a:r>
                <a:rPr lang="en-US" sz="2400" kern="1200" dirty="0"/>
                <a:t>Meet as a team to review data (graphed progress monitoring depicting student response and estimates of fidelity of implementation) and make timely and relevant data-driven decisions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5A9A-315D-B048-8D8E-E32DDA744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879575"/>
            <a:ext cx="390906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0A284E0D-B313-E54B-86F2-7F5BF9DF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9237663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Meeting Phase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b="0" dirty="0" smtClean="0">
                <a:latin typeface="Calibri" panose="020F0502020204030204" pitchFamily="34" charset="0"/>
              </a:rPr>
              <a:t>Structured Teaming to Drive Data-Driven Actions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79875" name="Content Placeholder 1">
            <a:extLst>
              <a:ext uri="{FF2B5EF4-FFF2-40B4-BE49-F238E27FC236}">
                <a16:creationId xmlns:a16="http://schemas.microsoft.com/office/drawing/2014/main" id="{EDB83AFC-427F-004D-88A4-D2957C9E74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30" y="1752600"/>
            <a:ext cx="6150470" cy="4495800"/>
          </a:xfrm>
        </p:spPr>
        <p:txBody>
          <a:bodyPr/>
          <a:lstStyle/>
          <a:p>
            <a:r>
              <a:rPr lang="en-US" altLang="en-US" sz="2000" dirty="0"/>
              <a:t>Schedule meeting prior to beginning the implementation of the intervention</a:t>
            </a:r>
          </a:p>
          <a:p>
            <a:r>
              <a:rPr lang="en-US" altLang="en-US" sz="2000" dirty="0"/>
              <a:t>Gather data while the intervention is being implemented</a:t>
            </a:r>
          </a:p>
          <a:p>
            <a:r>
              <a:rPr lang="en-US" altLang="en-US" sz="2000" dirty="0"/>
              <a:t>Prepare data to be consumed by team to drive a decision</a:t>
            </a:r>
          </a:p>
          <a:p>
            <a:r>
              <a:rPr lang="en-US" altLang="en-US" sz="2000" dirty="0"/>
              <a:t>Assign roles and create a structured agenda to ensure the meeting runs efficiently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F0B8C48A-BAC1-3F45-B38C-A7E5F7EA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r>
              <a:rPr lang="en-US" altLang="en-US" dirty="0"/>
              <a:t>Meeting to Make a Data-Driven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4E573-7CC6-654E-AAA8-7797486A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04340"/>
              </p:ext>
            </p:extLst>
          </p:nvPr>
        </p:nvGraphicFramePr>
        <p:xfrm>
          <a:off x="932318" y="1564373"/>
          <a:ext cx="7238999" cy="421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Adequate Fidelity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Inadequate Fidelity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Positive 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Maintain or Exit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Maintain Intervention, Begin Fading Intervention, or Exit Student Progress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Fidelity or Exit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 fidelity of Implementation, Exit student (i.e.,</a:t>
                      </a:r>
                      <a:r>
                        <a:rPr lang="en-US" sz="1800" baseline="0" dirty="0">
                          <a:effectLst/>
                        </a:rPr>
                        <a:t> false positive)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Insufficient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Change Intervention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 a different intervention, Consider a more intensive intervention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Fidelity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 Fidelity of Implementation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917" name="TextBox 1">
            <a:extLst>
              <a:ext uri="{FF2B5EF4-FFF2-40B4-BE49-F238E27FC236}">
                <a16:creationId xmlns:a16="http://schemas.microsoft.com/office/drawing/2014/main" id="{EECACE4B-D59E-8445-9E78-C460C42F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117" y="1168998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FIDELITY DATA</a:t>
            </a:r>
          </a:p>
        </p:txBody>
      </p:sp>
      <p:sp>
        <p:nvSpPr>
          <p:cNvPr id="80918" name="TextBox 4">
            <a:extLst>
              <a:ext uri="{FF2B5EF4-FFF2-40B4-BE49-F238E27FC236}">
                <a16:creationId xmlns:a16="http://schemas.microsoft.com/office/drawing/2014/main" id="{CDC29CA3-B378-AC44-81B2-33E59983673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10543" y="3411858"/>
            <a:ext cx="4116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PROGRESS MONITORING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9024967-10FA-BE41-B806-E8EA515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81" y="422672"/>
            <a:ext cx="8458200" cy="678655"/>
          </a:xfrm>
        </p:spPr>
        <p:txBody>
          <a:bodyPr/>
          <a:lstStyle/>
          <a:p>
            <a:r>
              <a:rPr lang="en-US" altLang="en-US" dirty="0"/>
              <a:t>How does a student go from Tier 1 to Tier </a:t>
            </a:r>
            <a:r>
              <a:rPr lang="en-US" altLang="en-US" dirty="0" smtClean="0"/>
              <a:t>2 or 3</a:t>
            </a:r>
            <a:r>
              <a:rPr lang="en-US" altLang="en-US" dirty="0"/>
              <a:t>?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8496087-9452-5847-A7D8-4B837986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3530"/>
            <a:ext cx="4191000" cy="31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Up Arrow 2">
            <a:extLst>
              <a:ext uri="{FF2B5EF4-FFF2-40B4-BE49-F238E27FC236}">
                <a16:creationId xmlns:a16="http://schemas.microsoft.com/office/drawing/2014/main" id="{1D08BE0E-E457-A34E-87F8-23D32A47A2E2}"/>
              </a:ext>
            </a:extLst>
          </p:cNvPr>
          <p:cNvSpPr/>
          <p:nvPr/>
        </p:nvSpPr>
        <p:spPr>
          <a:xfrm rot="3090722">
            <a:off x="4613276" y="2246640"/>
            <a:ext cx="652462" cy="36353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3B6D9-640E-3B4C-B7C2-D656B5BBB7DD}"/>
              </a:ext>
            </a:extLst>
          </p:cNvPr>
          <p:cNvSpPr txBox="1"/>
          <p:nvPr/>
        </p:nvSpPr>
        <p:spPr>
          <a:xfrm>
            <a:off x="512781" y="1447800"/>
            <a:ext cx="35684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 Regular"/>
                <a:ea typeface="ＭＳ Ｐゴシック" panose="020B0600070205080204" pitchFamily="34" charset="-128"/>
              </a:rPr>
              <a:t>Proactive detection of students who may be in need of intervention</a:t>
            </a:r>
            <a:br>
              <a:rPr lang="en-US" sz="2000" dirty="0">
                <a:latin typeface="Calibri Regular"/>
                <a:ea typeface="ＭＳ Ｐゴシック" panose="020B0600070205080204" pitchFamily="34" charset="-128"/>
              </a:rPr>
            </a:br>
            <a:endParaRPr lang="en-US" sz="2000" dirty="0">
              <a:latin typeface="Calibri Regular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 Regular"/>
                <a:ea typeface="ＭＳ Ｐゴシック" panose="020B0600070205080204" pitchFamily="34" charset="-128"/>
              </a:rPr>
              <a:t>Use of existing data capturing warning indicators (“kitchen sink”)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 Regular"/>
                <a:ea typeface="ＭＳ Ｐゴシック" panose="020B0600070205080204" pitchFamily="34" charset="-128"/>
              </a:rPr>
              <a:t>Universal and/or targeted screening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 Regular"/>
                <a:ea typeface="ＭＳ Ｐゴシック" panose="020B0600070205080204" pitchFamily="34" charset="-128"/>
              </a:rPr>
              <a:t>Structured Teacher Nomination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2D871918-91C8-624A-BE56-40489BAD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506" y="3516521"/>
            <a:ext cx="31852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525353"/>
                </a:solidFill>
                <a:latin typeface="Calibri Regular"/>
              </a:rPr>
              <a:t>crcook@umn.edu</a:t>
            </a:r>
            <a:endParaRPr lang="en-US" altLang="en-US" sz="32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525353"/>
                </a:solidFill>
                <a:latin typeface="Calibri Regular"/>
              </a:rPr>
              <a:t>       @</a:t>
            </a:r>
            <a:r>
              <a:rPr lang="en-US" altLang="en-US" sz="2800" dirty="0" err="1">
                <a:solidFill>
                  <a:srgbClr val="525353"/>
                </a:solidFill>
                <a:latin typeface="Calibri Regular"/>
              </a:rPr>
              <a:t>ClayCook_PhD</a:t>
            </a: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</p:txBody>
      </p:sp>
      <p:pic>
        <p:nvPicPr>
          <p:cNvPr id="83971" name="Picture 2" descr="C:\Documents and Settings\Aaron\Desktop\twitter.png">
            <a:extLst>
              <a:ext uri="{FF2B5EF4-FFF2-40B4-BE49-F238E27FC236}">
                <a16:creationId xmlns:a16="http://schemas.microsoft.com/office/drawing/2014/main" id="{0CE94653-0215-0E43-BA31-B6B7D8CD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06" y="4648200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1">
            <a:extLst>
              <a:ext uri="{FF2B5EF4-FFF2-40B4-BE49-F238E27FC236}">
                <a16:creationId xmlns:a16="http://schemas.microsoft.com/office/drawing/2014/main" id="{89376E9C-2756-444B-AD03-8F2B820BD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8" y="1090807"/>
            <a:ext cx="3352800" cy="1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3">
            <a:extLst>
              <a:ext uri="{FF2B5EF4-FFF2-40B4-BE49-F238E27FC236}">
                <a16:creationId xmlns:a16="http://schemas.microsoft.com/office/drawing/2014/main" id="{72054E77-9E5C-F745-A902-9FBC7F1D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394" y="2556669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im4education.com</a:t>
            </a:r>
          </a:p>
        </p:txBody>
      </p:sp>
      <p:sp>
        <p:nvSpPr>
          <p:cNvPr id="83975" name="TextBox 4">
            <a:extLst>
              <a:ext uri="{FF2B5EF4-FFF2-40B4-BE49-F238E27FC236}">
                <a16:creationId xmlns:a16="http://schemas.microsoft.com/office/drawing/2014/main" id="{8FFA58DB-C88A-EF4B-861E-FDAC53BD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122" y="2569369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http://</a:t>
            </a:r>
            <a:r>
              <a:rPr lang="en-US" altLang="en-US" sz="1800" dirty="0" err="1">
                <a:latin typeface="Calibri Regular"/>
              </a:rPr>
              <a:t>itr.umn.edu</a:t>
            </a:r>
            <a:r>
              <a:rPr lang="en-US" altLang="en-US" sz="1800" dirty="0">
                <a:latin typeface="Calibri Regular"/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B2245-EB27-EC4D-9900-FDA633A07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3134"/>
            <a:ext cx="2377796" cy="122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2736C-5B49-CD4E-96D2-0F7730424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Existing Social, Emotional, and Behavior Screening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6414"/>
            <a:ext cx="8370888" cy="4324350"/>
          </a:xfrm>
        </p:spPr>
        <p:txBody>
          <a:bodyPr/>
          <a:lstStyle/>
          <a:p>
            <a:r>
              <a:rPr lang="en-US" altLang="en-US" sz="2200" b="1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Free screening tools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Student </a:t>
            </a:r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Risk Screening Scale (Externalizing &amp; Internalizing)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Brief Externalizing and Internalizing Screener for Youth (BEISY)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Youth Internalizing &amp; Externalizing Problem Screeners (YIPS &amp; YEP)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Strengths and Difficulties </a:t>
            </a:r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Questionnaire (SDQ)</a:t>
            </a:r>
            <a:endParaRPr lang="en-US" altLang="en-US" sz="2000" dirty="0">
              <a:latin typeface="Calisto MT" panose="02040603050505030304" pitchFamily="18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 smtClean="0">
              <a:latin typeface="Calisto MT" panose="0204060305050503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200" b="1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Commercially available screening tools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Social</a:t>
            </a:r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, Academic, Emotional Behavior Risk Screener (SAEBRS; FBL)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Systematic Screener for Behavioral Disorders (SSBD)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Behavior and Emotional Screening Scale (BASC)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Social Skills Improvement System – Screener (SSIS-S)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DESSA-Mini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Review360 (Student internalizing behavior screener &amp; Student externalizing behavior screener)</a:t>
            </a:r>
          </a:p>
          <a:p>
            <a:pPr lvl="1"/>
            <a:endParaRPr lang="en-US" altLang="en-US" sz="2000" dirty="0" smtClean="0">
              <a:latin typeface="Calisto MT" panose="0204060305050503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216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B774D6E-5405-CE44-8503-9DB1597D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371252"/>
            <a:ext cx="8187447" cy="781495"/>
          </a:xfrm>
        </p:spPr>
        <p:txBody>
          <a:bodyPr/>
          <a:lstStyle/>
          <a:p>
            <a:r>
              <a:rPr lang="en-US" altLang="en-US" dirty="0"/>
              <a:t>How does a student go from Tier 1 to Tier 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F161E-93C4-754D-BEBD-DA6A11B1E490}"/>
              </a:ext>
            </a:extLst>
          </p:cNvPr>
          <p:cNvSpPr txBox="1"/>
          <p:nvPr/>
        </p:nvSpPr>
        <p:spPr>
          <a:xfrm>
            <a:off x="533400" y="1824833"/>
            <a:ext cx="3559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Site Intervention Team reviews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detection data to: </a:t>
            </a:r>
            <a:endParaRPr lang="en-US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First, ‘rule-in’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‘rule-out’ </a:t>
            </a:r>
            <a:r>
              <a:rPr lang="en-US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students who need additional </a:t>
            </a: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intervention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Second, for students who are ‘ruled-in’, initiate a formal intervention process </a:t>
            </a:r>
            <a:r>
              <a:rPr lang="en-US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(e.g., IM4)</a:t>
            </a:r>
            <a:endParaRPr lang="en-US" sz="24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05482F5-30BB-6B4D-BE60-C88969B5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00" y="1710305"/>
            <a:ext cx="4191000" cy="31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EECEA05-963C-2744-9A35-E57C96D97B55}"/>
              </a:ext>
            </a:extLst>
          </p:cNvPr>
          <p:cNvSpPr/>
          <p:nvPr/>
        </p:nvSpPr>
        <p:spPr>
          <a:xfrm rot="3090722">
            <a:off x="4362476" y="2613415"/>
            <a:ext cx="652462" cy="36353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A2DCF0"/>
      </a:accent1>
      <a:accent2>
        <a:srgbClr val="00A9D9"/>
      </a:accent2>
      <a:accent3>
        <a:srgbClr val="1C74AE"/>
      </a:accent3>
      <a:accent4>
        <a:srgbClr val="81CAAA"/>
      </a:accent4>
      <a:accent5>
        <a:srgbClr val="918485"/>
      </a:accent5>
      <a:accent6>
        <a:srgbClr val="A08AB0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29237</TotalTime>
  <Words>4044</Words>
  <Application>Microsoft Office PowerPoint</Application>
  <PresentationFormat>On-screen Show (4:3)</PresentationFormat>
  <Paragraphs>693</Paragraphs>
  <Slides>70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8" baseType="lpstr">
      <vt:lpstr>MS PGothic</vt:lpstr>
      <vt:lpstr>MS PGothic</vt:lpstr>
      <vt:lpstr>Aharoni</vt:lpstr>
      <vt:lpstr>Arial</vt:lpstr>
      <vt:lpstr>Calibri</vt:lpstr>
      <vt:lpstr>Calibri Light</vt:lpstr>
      <vt:lpstr>Calibri Regular</vt:lpstr>
      <vt:lpstr>Calisto MT</vt:lpstr>
      <vt:lpstr>Courier New</vt:lpstr>
      <vt:lpstr>Franklin Gothic Book</vt:lpstr>
      <vt:lpstr>Geneva</vt:lpstr>
      <vt:lpstr>MS Mincho</vt:lpstr>
      <vt:lpstr>Perpetua</vt:lpstr>
      <vt:lpstr>Times New Roman</vt:lpstr>
      <vt:lpstr>Verdana</vt:lpstr>
      <vt:lpstr>Wingdings</vt:lpstr>
      <vt:lpstr>Wingdings 2</vt:lpstr>
      <vt:lpstr>Equity</vt:lpstr>
      <vt:lpstr> Intervention Programming from Beginning to End: Matching, Mapping, Monitoring, and Meeting</vt:lpstr>
      <vt:lpstr>The Plan for this Presentation</vt:lpstr>
      <vt:lpstr>PowerPoint Presentation</vt:lpstr>
      <vt:lpstr>What makes a behavior a problem?</vt:lpstr>
      <vt:lpstr>Review of MTSS Basics</vt:lpstr>
      <vt:lpstr>Purpose of Tier 1</vt:lpstr>
      <vt:lpstr>How does a student go from Tier 1 to Tier 2 or 3?</vt:lpstr>
      <vt:lpstr>Existing Social, Emotional, and Behavior Screening Tools</vt:lpstr>
      <vt:lpstr>How does a student go from Tier 1 to Tier 2?</vt:lpstr>
      <vt:lpstr>What is Tier 2?</vt:lpstr>
      <vt:lpstr>Tier 2 is a protocol/process/system</vt:lpstr>
      <vt:lpstr> Tier 2 problem-solving process </vt:lpstr>
      <vt:lpstr>Who is responsible?</vt:lpstr>
      <vt:lpstr>How to organize this process?</vt:lpstr>
      <vt:lpstr>PowerPoint Presentation</vt:lpstr>
      <vt:lpstr>PowerPoint Presentation</vt:lpstr>
      <vt:lpstr>PowerPoint Presentation</vt:lpstr>
      <vt:lpstr>PowerPoint Presentation</vt:lpstr>
      <vt:lpstr>Root Cause Analysis</vt:lpstr>
      <vt:lpstr>Why a menu of evidence-based interventions?</vt:lpstr>
      <vt:lpstr>PowerPoint Presentation</vt:lpstr>
      <vt:lpstr>Acquisition vs. Performance</vt:lpstr>
      <vt:lpstr>PowerPoint Presentation</vt:lpstr>
      <vt:lpstr>Student Intervention Matching - Form</vt:lpstr>
      <vt:lpstr>PowerPoint Presentation</vt:lpstr>
      <vt:lpstr>Example Evidence-based Performance- and Acquisition-Based Tier 2 Interventions</vt:lpstr>
      <vt:lpstr>Performance-Based Intervention Behavior Contract</vt:lpstr>
      <vt:lpstr>Behavior Contract:  Student Characteristics</vt:lpstr>
      <vt:lpstr>Behavior Contract:  Active Ingredients</vt:lpstr>
      <vt:lpstr>Difference Between Effective and Ineffective Behavior Contracts</vt:lpstr>
      <vt:lpstr>Performance-Based Intervention Daily Structured Mentoring (e.g., Check-in/Check-out)</vt:lpstr>
      <vt:lpstr>Simple vs. Structured Mentoring</vt:lpstr>
      <vt:lpstr>Mentor-Based Support  Basic Sequence of Structured Mentoring</vt:lpstr>
      <vt:lpstr>Mentor-Based Support:  Student Characteristics</vt:lpstr>
      <vt:lpstr>Mentor-Based Support:  Active Ingredients</vt:lpstr>
      <vt:lpstr>Performance-Based Intervention Self-Monitoring</vt:lpstr>
      <vt:lpstr>Self-Monitoring:  Student Characteristics</vt:lpstr>
      <vt:lpstr>Self-Monitoring: Active Ingredients</vt:lpstr>
      <vt:lpstr>Self-Monitoring Technology</vt:lpstr>
      <vt:lpstr>PowerPoint Presentation</vt:lpstr>
      <vt:lpstr>Performance-Based Intervention School-Home Note System</vt:lpstr>
      <vt:lpstr>School-Home Note Decision Tree</vt:lpstr>
      <vt:lpstr>Consequences Delivered by Parents</vt:lpstr>
      <vt:lpstr>Consequences Delivered by Parents</vt:lpstr>
      <vt:lpstr>PowerPoint Presentation</vt:lpstr>
      <vt:lpstr>School-Home Note:  Student Characteristics</vt:lpstr>
      <vt:lpstr>School-Home Note: Active Ingredients</vt:lpstr>
      <vt:lpstr>Performance-Based Intervention Class Pass Intervention </vt:lpstr>
      <vt:lpstr>CPI Implementation Steps</vt:lpstr>
      <vt:lpstr>Class Pass Intervention:  Student Characteristics</vt:lpstr>
      <vt:lpstr>Class Pass Intervention: Active Ingredients</vt:lpstr>
      <vt:lpstr>Example of a Class Pass</vt:lpstr>
      <vt:lpstr>Acquisition-Based Interventions</vt:lpstr>
      <vt:lpstr>Example evidence-based curriculum</vt:lpstr>
      <vt:lpstr>PowerPoint Presentation</vt:lpstr>
      <vt:lpstr>PowerPoint Presentation</vt:lpstr>
      <vt:lpstr>Mapping out a Plan (MAP) Focusing on the Active Ingredients</vt:lpstr>
      <vt:lpstr>PowerPoint Presentation</vt:lpstr>
      <vt:lpstr>PowerPoint Presentation</vt:lpstr>
      <vt:lpstr>PowerPoint Presentation</vt:lpstr>
      <vt:lpstr>Advantages of Direct Behavior Rating</vt:lpstr>
      <vt:lpstr>PowerPoint Presentation</vt:lpstr>
      <vt:lpstr>PowerPoint Presentation</vt:lpstr>
      <vt:lpstr>Monitoring Intervention Fidelity </vt:lpstr>
      <vt:lpstr>PowerPoint Presentation</vt:lpstr>
      <vt:lpstr>PowerPoint Presentation</vt:lpstr>
      <vt:lpstr>PowerPoint Presentation</vt:lpstr>
      <vt:lpstr>Meeting Phase Structured Teaming to Drive Data-Driven Actions</vt:lpstr>
      <vt:lpstr>Meeting to Make a Data-Driven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II Interventions</dc:title>
  <dc:creator>Clay</dc:creator>
  <cp:lastModifiedBy>Quinn C Meyer</cp:lastModifiedBy>
  <cp:revision>264</cp:revision>
  <cp:lastPrinted>2011-03-02T20:35:28Z</cp:lastPrinted>
  <dcterms:created xsi:type="dcterms:W3CDTF">2013-09-08T20:49:05Z</dcterms:created>
  <dcterms:modified xsi:type="dcterms:W3CDTF">2019-01-23T16:32:45Z</dcterms:modified>
</cp:coreProperties>
</file>