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notesMasterIdLst>
    <p:notesMasterId r:id="rId48"/>
  </p:notesMasterIdLst>
  <p:handoutMasterIdLst>
    <p:handoutMasterId r:id="rId49"/>
  </p:handoutMasterIdLst>
  <p:sldIdLst>
    <p:sldId id="256" r:id="rId2"/>
    <p:sldId id="257" r:id="rId3"/>
    <p:sldId id="326" r:id="rId4"/>
    <p:sldId id="304" r:id="rId5"/>
    <p:sldId id="327" r:id="rId6"/>
    <p:sldId id="305" r:id="rId7"/>
    <p:sldId id="306" r:id="rId8"/>
    <p:sldId id="307" r:id="rId9"/>
    <p:sldId id="354" r:id="rId10"/>
    <p:sldId id="355" r:id="rId11"/>
    <p:sldId id="308" r:id="rId12"/>
    <p:sldId id="356" r:id="rId13"/>
    <p:sldId id="357" r:id="rId14"/>
    <p:sldId id="358" r:id="rId15"/>
    <p:sldId id="359" r:id="rId16"/>
    <p:sldId id="360" r:id="rId17"/>
    <p:sldId id="314" r:id="rId18"/>
    <p:sldId id="336" r:id="rId19"/>
    <p:sldId id="337" r:id="rId20"/>
    <p:sldId id="341" r:id="rId21"/>
    <p:sldId id="342" r:id="rId22"/>
    <p:sldId id="343" r:id="rId23"/>
    <p:sldId id="334" r:id="rId24"/>
    <p:sldId id="258" r:id="rId25"/>
    <p:sldId id="259" r:id="rId26"/>
    <p:sldId id="346" r:id="rId27"/>
    <p:sldId id="261" r:id="rId28"/>
    <p:sldId id="260" r:id="rId29"/>
    <p:sldId id="262" r:id="rId30"/>
    <p:sldId id="263" r:id="rId31"/>
    <p:sldId id="264" r:id="rId32"/>
    <p:sldId id="345" r:id="rId33"/>
    <p:sldId id="344" r:id="rId34"/>
    <p:sldId id="265" r:id="rId35"/>
    <p:sldId id="361" r:id="rId36"/>
    <p:sldId id="312" r:id="rId37"/>
    <p:sldId id="366" r:id="rId38"/>
    <p:sldId id="367" r:id="rId39"/>
    <p:sldId id="368" r:id="rId40"/>
    <p:sldId id="347" r:id="rId41"/>
    <p:sldId id="362" r:id="rId42"/>
    <p:sldId id="364" r:id="rId43"/>
    <p:sldId id="369" r:id="rId44"/>
    <p:sldId id="363" r:id="rId45"/>
    <p:sldId id="365" r:id="rId46"/>
    <p:sldId id="321" r:id="rId4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9" autoAdjust="0"/>
    <p:restoredTop sz="95742" autoAdjust="0"/>
  </p:normalViewPr>
  <p:slideViewPr>
    <p:cSldViewPr>
      <p:cViewPr varScale="1">
        <p:scale>
          <a:sx n="83" d="100"/>
          <a:sy n="83" d="100"/>
        </p:scale>
        <p:origin x="-1792" y="-104"/>
      </p:cViewPr>
      <p:guideLst>
        <p:guide orient="horz" pos="2160"/>
        <p:guide pos="2880"/>
      </p:guideLst>
    </p:cSldViewPr>
  </p:slideViewPr>
  <p:outlineViewPr>
    <p:cViewPr>
      <p:scale>
        <a:sx n="33" d="100"/>
        <a:sy n="33" d="100"/>
      </p:scale>
      <p:origin x="0" y="32472"/>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2" d="100"/>
          <a:sy n="62" d="100"/>
        </p:scale>
        <p:origin x="-1637" y="-10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interSettings" Target="printerSettings/printerSettings1.bin"/><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notesMaster" Target="notesMasters/notesMaster1.xml"/><Relationship Id="rId4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0CB826C-5C5F-40B3-8A11-3BC8B736DE96}" type="slidenum">
              <a:rPr lang="en-US" smtClean="0"/>
              <a:t>‹#›</a:t>
            </a:fld>
            <a:endParaRPr lang="en-US" dirty="0"/>
          </a:p>
        </p:txBody>
      </p:sp>
    </p:spTree>
    <p:extLst>
      <p:ext uri="{BB962C8B-B14F-4D97-AF65-F5344CB8AC3E}">
        <p14:creationId xmlns:p14="http://schemas.microsoft.com/office/powerpoint/2010/main" val="29686538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997163A-E5B9-4198-8C2E-999231191E36}" type="datetimeFigureOut">
              <a:rPr lang="en-US" smtClean="0"/>
              <a:t>1/15/18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9543B5F-F124-4234-A3D0-E01F600CBEAF}" type="slidenum">
              <a:rPr lang="en-US" smtClean="0"/>
              <a:t>‹#›</a:t>
            </a:fld>
            <a:endParaRPr lang="en-US" dirty="0"/>
          </a:p>
        </p:txBody>
      </p:sp>
    </p:spTree>
    <p:extLst>
      <p:ext uri="{BB962C8B-B14F-4D97-AF65-F5344CB8AC3E}">
        <p14:creationId xmlns:p14="http://schemas.microsoft.com/office/powerpoint/2010/main" val="4098181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543B5F-F124-4234-A3D0-E01F600CBEAF}" type="slidenum">
              <a:rPr lang="en-US" smtClean="0"/>
              <a:t>2</a:t>
            </a:fld>
            <a:endParaRPr lang="en-US" dirty="0"/>
          </a:p>
        </p:txBody>
      </p:sp>
    </p:spTree>
    <p:extLst>
      <p:ext uri="{BB962C8B-B14F-4D97-AF65-F5344CB8AC3E}">
        <p14:creationId xmlns:p14="http://schemas.microsoft.com/office/powerpoint/2010/main" val="35864844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543B5F-F124-4234-A3D0-E01F600CBEAF}" type="slidenum">
              <a:rPr lang="en-US" smtClean="0"/>
              <a:t>29</a:t>
            </a:fld>
            <a:endParaRPr lang="en-US" dirty="0"/>
          </a:p>
        </p:txBody>
      </p:sp>
    </p:spTree>
    <p:extLst>
      <p:ext uri="{BB962C8B-B14F-4D97-AF65-F5344CB8AC3E}">
        <p14:creationId xmlns:p14="http://schemas.microsoft.com/office/powerpoint/2010/main" val="3752688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543B5F-F124-4234-A3D0-E01F600CBEAF}" type="slidenum">
              <a:rPr lang="en-US" smtClean="0"/>
              <a:t>31</a:t>
            </a:fld>
            <a:endParaRPr lang="en-US" dirty="0"/>
          </a:p>
        </p:txBody>
      </p:sp>
    </p:spTree>
    <p:extLst>
      <p:ext uri="{BB962C8B-B14F-4D97-AF65-F5344CB8AC3E}">
        <p14:creationId xmlns:p14="http://schemas.microsoft.com/office/powerpoint/2010/main" val="13189520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543B5F-F124-4234-A3D0-E01F600CBEAF}" type="slidenum">
              <a:rPr lang="en-US" smtClean="0"/>
              <a:t>36</a:t>
            </a:fld>
            <a:endParaRPr lang="en-US" dirty="0"/>
          </a:p>
        </p:txBody>
      </p:sp>
    </p:spTree>
    <p:extLst>
      <p:ext uri="{BB962C8B-B14F-4D97-AF65-F5344CB8AC3E}">
        <p14:creationId xmlns:p14="http://schemas.microsoft.com/office/powerpoint/2010/main" val="10643349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543B5F-F124-4234-A3D0-E01F600CBEAF}" type="slidenum">
              <a:rPr lang="en-US" smtClean="0"/>
              <a:t>40</a:t>
            </a:fld>
            <a:endParaRPr lang="en-US" dirty="0"/>
          </a:p>
        </p:txBody>
      </p:sp>
    </p:spTree>
    <p:extLst>
      <p:ext uri="{BB962C8B-B14F-4D97-AF65-F5344CB8AC3E}">
        <p14:creationId xmlns:p14="http://schemas.microsoft.com/office/powerpoint/2010/main" val="40051090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543B5F-F124-4234-A3D0-E01F600CBEAF}" type="slidenum">
              <a:rPr lang="en-US" smtClean="0"/>
              <a:t>46</a:t>
            </a:fld>
            <a:endParaRPr lang="en-US" dirty="0"/>
          </a:p>
        </p:txBody>
      </p:sp>
    </p:spTree>
    <p:extLst>
      <p:ext uri="{BB962C8B-B14F-4D97-AF65-F5344CB8AC3E}">
        <p14:creationId xmlns:p14="http://schemas.microsoft.com/office/powerpoint/2010/main" val="709659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543B5F-F124-4234-A3D0-E01F600CBEAF}" type="slidenum">
              <a:rPr lang="en-US" smtClean="0"/>
              <a:t>4</a:t>
            </a:fld>
            <a:endParaRPr lang="en-US" dirty="0"/>
          </a:p>
        </p:txBody>
      </p:sp>
    </p:spTree>
    <p:extLst>
      <p:ext uri="{BB962C8B-B14F-4D97-AF65-F5344CB8AC3E}">
        <p14:creationId xmlns:p14="http://schemas.microsoft.com/office/powerpoint/2010/main" val="1784165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543B5F-F124-4234-A3D0-E01F600CBEAF}" type="slidenum">
              <a:rPr lang="en-US" smtClean="0"/>
              <a:t>5</a:t>
            </a:fld>
            <a:endParaRPr lang="en-US" dirty="0"/>
          </a:p>
        </p:txBody>
      </p:sp>
    </p:spTree>
    <p:extLst>
      <p:ext uri="{BB962C8B-B14F-4D97-AF65-F5344CB8AC3E}">
        <p14:creationId xmlns:p14="http://schemas.microsoft.com/office/powerpoint/2010/main" val="790256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543B5F-F124-4234-A3D0-E01F600CBEAF}" type="slidenum">
              <a:rPr lang="en-US" smtClean="0"/>
              <a:t>6</a:t>
            </a:fld>
            <a:endParaRPr lang="en-US" dirty="0"/>
          </a:p>
        </p:txBody>
      </p:sp>
    </p:spTree>
    <p:extLst>
      <p:ext uri="{BB962C8B-B14F-4D97-AF65-F5344CB8AC3E}">
        <p14:creationId xmlns:p14="http://schemas.microsoft.com/office/powerpoint/2010/main" val="1511951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543B5F-F124-4234-A3D0-E01F600CBEAF}" type="slidenum">
              <a:rPr lang="en-US" smtClean="0"/>
              <a:t>7</a:t>
            </a:fld>
            <a:endParaRPr lang="en-US" dirty="0"/>
          </a:p>
        </p:txBody>
      </p:sp>
    </p:spTree>
    <p:extLst>
      <p:ext uri="{BB962C8B-B14F-4D97-AF65-F5344CB8AC3E}">
        <p14:creationId xmlns:p14="http://schemas.microsoft.com/office/powerpoint/2010/main" val="6053334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543B5F-F124-4234-A3D0-E01F600CBEAF}" type="slidenum">
              <a:rPr lang="en-US" smtClean="0"/>
              <a:t>8</a:t>
            </a:fld>
            <a:endParaRPr lang="en-US" dirty="0"/>
          </a:p>
        </p:txBody>
      </p:sp>
    </p:spTree>
    <p:extLst>
      <p:ext uri="{BB962C8B-B14F-4D97-AF65-F5344CB8AC3E}">
        <p14:creationId xmlns:p14="http://schemas.microsoft.com/office/powerpoint/2010/main" val="41844564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543B5F-F124-4234-A3D0-E01F600CBEAF}" type="slidenum">
              <a:rPr lang="en-US" smtClean="0"/>
              <a:t>11</a:t>
            </a:fld>
            <a:endParaRPr lang="en-US" dirty="0"/>
          </a:p>
        </p:txBody>
      </p:sp>
    </p:spTree>
    <p:extLst>
      <p:ext uri="{BB962C8B-B14F-4D97-AF65-F5344CB8AC3E}">
        <p14:creationId xmlns:p14="http://schemas.microsoft.com/office/powerpoint/2010/main" val="21852877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543B5F-F124-4234-A3D0-E01F600CBEAF}" type="slidenum">
              <a:rPr lang="en-US" smtClean="0"/>
              <a:t>20</a:t>
            </a:fld>
            <a:endParaRPr lang="en-US" dirty="0"/>
          </a:p>
        </p:txBody>
      </p:sp>
    </p:spTree>
    <p:extLst>
      <p:ext uri="{BB962C8B-B14F-4D97-AF65-F5344CB8AC3E}">
        <p14:creationId xmlns:p14="http://schemas.microsoft.com/office/powerpoint/2010/main" val="27912266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543B5F-F124-4234-A3D0-E01F600CBEAF}" type="slidenum">
              <a:rPr lang="en-US" smtClean="0"/>
              <a:t>27</a:t>
            </a:fld>
            <a:endParaRPr lang="en-US" dirty="0"/>
          </a:p>
        </p:txBody>
      </p:sp>
    </p:spTree>
    <p:extLst>
      <p:ext uri="{BB962C8B-B14F-4D97-AF65-F5344CB8AC3E}">
        <p14:creationId xmlns:p14="http://schemas.microsoft.com/office/powerpoint/2010/main" val="3451000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266A6F8-4661-4204-B538-E917166879CD}" type="datetimeFigureOut">
              <a:rPr lang="en-US" smtClean="0"/>
              <a:t>1/15/18</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67358AB5-895C-47A9-9AA3-FA1DB3187A32}"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66A6F8-4661-4204-B538-E917166879CD}" type="datetimeFigureOut">
              <a:rPr lang="en-US" smtClean="0"/>
              <a:t>1/15/18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358AB5-895C-47A9-9AA3-FA1DB3187A3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66A6F8-4661-4204-B538-E917166879CD}" type="datetimeFigureOut">
              <a:rPr lang="en-US" smtClean="0"/>
              <a:t>1/15/18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358AB5-895C-47A9-9AA3-FA1DB3187A3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66A6F8-4661-4204-B538-E917166879CD}" type="datetimeFigureOut">
              <a:rPr lang="en-US" smtClean="0"/>
              <a:t>1/15/18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358AB5-895C-47A9-9AA3-FA1DB3187A32}"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266A6F8-4661-4204-B538-E917166879CD}" type="datetimeFigureOut">
              <a:rPr lang="en-US" smtClean="0"/>
              <a:t>1/15/18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358AB5-895C-47A9-9AA3-FA1DB3187A32}"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266A6F8-4661-4204-B538-E917166879CD}" type="datetimeFigureOut">
              <a:rPr lang="en-US" smtClean="0"/>
              <a:t>1/15/18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358AB5-895C-47A9-9AA3-FA1DB3187A32}"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266A6F8-4661-4204-B538-E917166879CD}" type="datetimeFigureOut">
              <a:rPr lang="en-US" smtClean="0"/>
              <a:t>1/15/18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7358AB5-895C-47A9-9AA3-FA1DB3187A32}"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266A6F8-4661-4204-B538-E917166879CD}" type="datetimeFigureOut">
              <a:rPr lang="en-US" smtClean="0"/>
              <a:t>1/15/18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7358AB5-895C-47A9-9AA3-FA1DB3187A3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66A6F8-4661-4204-B538-E917166879CD}" type="datetimeFigureOut">
              <a:rPr lang="en-US" smtClean="0"/>
              <a:t>1/15/18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7358AB5-895C-47A9-9AA3-FA1DB3187A3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266A6F8-4661-4204-B538-E917166879CD}" type="datetimeFigureOut">
              <a:rPr lang="en-US" smtClean="0"/>
              <a:t>1/15/18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358AB5-895C-47A9-9AA3-FA1DB3187A32}"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266A6F8-4661-4204-B538-E917166879CD}" type="datetimeFigureOut">
              <a:rPr lang="en-US" smtClean="0"/>
              <a:t>1/15/18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67358AB5-895C-47A9-9AA3-FA1DB3187A32}"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266A6F8-4661-4204-B538-E917166879CD}" type="datetimeFigureOut">
              <a:rPr lang="en-US" smtClean="0"/>
              <a:t>1/15/18</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7358AB5-895C-47A9-9AA3-FA1DB3187A32}"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www.revisor.leg.state.mn.us/statutes?id=518.17"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371600"/>
            <a:ext cx="8077200" cy="2057400"/>
          </a:xfrm>
        </p:spPr>
        <p:txBody>
          <a:bodyPr>
            <a:normAutofit fontScale="90000"/>
          </a:bodyPr>
          <a:lstStyle/>
          <a:p>
            <a:r>
              <a:rPr lang="en-US" sz="5400" b="0" dirty="0" smtClean="0">
                <a:latin typeface="Rockwell" pitchFamily="18" charset="0"/>
              </a:rPr>
              <a:t>PRACTICAL LEGAL ISSUES</a:t>
            </a:r>
            <a:br>
              <a:rPr lang="en-US" sz="5400" b="0" dirty="0" smtClean="0">
                <a:latin typeface="Rockwell" pitchFamily="18" charset="0"/>
              </a:rPr>
            </a:br>
            <a:r>
              <a:rPr lang="en-US" sz="3600" b="0" dirty="0" smtClean="0">
                <a:latin typeface="Rockwell" pitchFamily="18" charset="0"/>
              </a:rPr>
              <a:t>A review of the nuts and bolts of every day school law issues</a:t>
            </a:r>
            <a:endParaRPr lang="en-US" sz="3600" b="0" dirty="0">
              <a:latin typeface="Rockwell" pitchFamily="18" charset="0"/>
            </a:endParaRPr>
          </a:p>
        </p:txBody>
      </p:sp>
      <p:sp>
        <p:nvSpPr>
          <p:cNvPr id="3" name="Subtitle 2"/>
          <p:cNvSpPr>
            <a:spLocks noGrp="1"/>
          </p:cNvSpPr>
          <p:nvPr>
            <p:ph type="subTitle" idx="1"/>
          </p:nvPr>
        </p:nvSpPr>
        <p:spPr>
          <a:xfrm>
            <a:off x="533400" y="4419600"/>
            <a:ext cx="7854696" cy="1143000"/>
          </a:xfrm>
        </p:spPr>
        <p:txBody>
          <a:bodyPr/>
          <a:lstStyle/>
          <a:p>
            <a:r>
              <a:rPr lang="en-US" dirty="0" smtClean="0">
                <a:latin typeface="Rockwell" pitchFamily="18" charset="0"/>
              </a:rPr>
              <a:t>By Jill Coyle</a:t>
            </a:r>
          </a:p>
          <a:p>
            <a:r>
              <a:rPr lang="en-US" dirty="0" smtClean="0">
                <a:latin typeface="Rockwell" pitchFamily="18" charset="0"/>
              </a:rPr>
              <a:t>January 26, 2018</a:t>
            </a:r>
            <a:endParaRPr lang="en-US" dirty="0">
              <a:latin typeface="Rockwell" pitchFamily="18" charset="0"/>
            </a:endParaRPr>
          </a:p>
        </p:txBody>
      </p:sp>
    </p:spTree>
    <p:extLst>
      <p:ext uri="{BB962C8B-B14F-4D97-AF65-F5344CB8AC3E}">
        <p14:creationId xmlns:p14="http://schemas.microsoft.com/office/powerpoint/2010/main" val="344085547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latin typeface="Rockwell" panose="02060603020205020403" pitchFamily="18" charset="0"/>
              </a:rPr>
              <a:t>Testimony</a:t>
            </a:r>
            <a:r>
              <a:rPr lang="en-US" sz="2800" dirty="0" smtClean="0">
                <a:latin typeface="Rockwell" panose="02060603020205020403" pitchFamily="18" charset="0"/>
              </a:rPr>
              <a:t/>
            </a:r>
            <a:br>
              <a:rPr lang="en-US" sz="2800" dirty="0" smtClean="0">
                <a:latin typeface="Rockwell" panose="02060603020205020403" pitchFamily="18" charset="0"/>
              </a:rPr>
            </a:br>
            <a:r>
              <a:rPr lang="en-US" sz="2800" dirty="0">
                <a:latin typeface="Rockwell" panose="02060603020205020403" pitchFamily="18" charset="0"/>
              </a:rPr>
              <a:t/>
            </a:r>
            <a:br>
              <a:rPr lang="en-US" sz="2800" dirty="0">
                <a:latin typeface="Rockwell" panose="02060603020205020403" pitchFamily="18" charset="0"/>
              </a:rPr>
            </a:br>
            <a:r>
              <a:rPr lang="en-US" sz="3100" dirty="0" smtClean="0">
                <a:latin typeface="Rockwell" panose="02060603020205020403" pitchFamily="18" charset="0"/>
              </a:rPr>
              <a:t>Records</a:t>
            </a:r>
            <a:r>
              <a:rPr lang="en-US" dirty="0" smtClean="0"/>
              <a:t/>
            </a:r>
            <a:br>
              <a:rPr lang="en-US" dirty="0" smtClean="0"/>
            </a:br>
            <a:endParaRPr lang="en-US" dirty="0"/>
          </a:p>
        </p:txBody>
      </p:sp>
      <p:sp>
        <p:nvSpPr>
          <p:cNvPr id="3" name="Text Placeholder 2"/>
          <p:cNvSpPr>
            <a:spLocks noGrp="1"/>
          </p:cNvSpPr>
          <p:nvPr>
            <p:ph type="body" sz="half" idx="2"/>
          </p:nvPr>
        </p:nvSpPr>
        <p:spPr/>
        <p:txBody>
          <a:bodyPr>
            <a:noAutofit/>
          </a:bodyPr>
          <a:lstStyle/>
          <a:p>
            <a:r>
              <a:rPr lang="en-US" sz="2800" b="1" dirty="0" smtClean="0">
                <a:latin typeface="Rockwell" panose="02060603020205020403" pitchFamily="18" charset="0"/>
              </a:rPr>
              <a:t>Witness Fees</a:t>
            </a:r>
          </a:p>
          <a:p>
            <a:endParaRPr lang="en-US" sz="2800" b="1" dirty="0">
              <a:latin typeface="Rockwell" panose="02060603020205020403" pitchFamily="18" charset="0"/>
            </a:endParaRPr>
          </a:p>
          <a:p>
            <a:r>
              <a:rPr lang="en-US" sz="2800" b="1" dirty="0" smtClean="0">
                <a:latin typeface="Rockwell" panose="02060603020205020403" pitchFamily="18" charset="0"/>
              </a:rPr>
              <a:t>Time </a:t>
            </a:r>
            <a:r>
              <a:rPr lang="en-US" sz="2800" b="1" dirty="0">
                <a:latin typeface="Rockwell" panose="02060603020205020403" pitchFamily="18" charset="0"/>
              </a:rPr>
              <a:t>O</a:t>
            </a:r>
            <a:r>
              <a:rPr lang="en-US" sz="2800" b="1" dirty="0" smtClean="0">
                <a:latin typeface="Rockwell" panose="02060603020205020403" pitchFamily="18" charset="0"/>
              </a:rPr>
              <a:t>ff Work</a:t>
            </a:r>
            <a:endParaRPr lang="en-US" sz="2800" b="1" dirty="0">
              <a:latin typeface="Rockwell" panose="02060603020205020403" pitchFamily="18" charset="0"/>
            </a:endParaRP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2551" b="2551"/>
          <a:stretch>
            <a:fillRect/>
          </a:stretch>
        </p:blipFill>
        <p:spPr>
          <a:xfrm rot="420000">
            <a:off x="3695700" y="1673225"/>
            <a:ext cx="3886200" cy="2901950"/>
          </a:xfrm>
        </p:spPr>
      </p:pic>
    </p:spTree>
    <p:extLst>
      <p:ext uri="{BB962C8B-B14F-4D97-AF65-F5344CB8AC3E}">
        <p14:creationId xmlns:p14="http://schemas.microsoft.com/office/powerpoint/2010/main" val="598751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85800"/>
          </a:xfrm>
        </p:spPr>
        <p:txBody>
          <a:bodyPr>
            <a:noAutofit/>
          </a:bodyPr>
          <a:lstStyle/>
          <a:p>
            <a:r>
              <a:rPr lang="en-US" sz="4400" dirty="0" smtClean="0">
                <a:solidFill>
                  <a:schemeClr val="accent3"/>
                </a:solidFill>
                <a:latin typeface="Rockwell" pitchFamily="18" charset="0"/>
              </a:rPr>
              <a:t>Sample Subpoena Letter</a:t>
            </a:r>
            <a:endParaRPr lang="en-US" sz="4400" dirty="0">
              <a:solidFill>
                <a:schemeClr val="accent3"/>
              </a:solidFill>
              <a:latin typeface="Rockwell" pitchFamily="18" charset="0"/>
            </a:endParaRPr>
          </a:p>
        </p:txBody>
      </p:sp>
      <p:sp>
        <p:nvSpPr>
          <p:cNvPr id="3" name="Content Placeholder 2"/>
          <p:cNvSpPr>
            <a:spLocks noGrp="1"/>
          </p:cNvSpPr>
          <p:nvPr>
            <p:ph idx="1"/>
          </p:nvPr>
        </p:nvSpPr>
        <p:spPr>
          <a:xfrm>
            <a:off x="457200" y="1752600"/>
            <a:ext cx="8229600" cy="4800600"/>
          </a:xfrm>
        </p:spPr>
        <p:txBody>
          <a:bodyPr>
            <a:normAutofit fontScale="85000" lnSpcReduction="20000"/>
          </a:bodyPr>
          <a:lstStyle/>
          <a:p>
            <a:pPr marL="0" indent="0">
              <a:buNone/>
            </a:pPr>
            <a:r>
              <a:rPr lang="en-US" dirty="0">
                <a:latin typeface="Rockwell" pitchFamily="18" charset="0"/>
              </a:rPr>
              <a:t>The purpose of this letter is to inform you in writing that Independent School District No</a:t>
            </a:r>
            <a:r>
              <a:rPr lang="en-US" dirty="0" smtClean="0">
                <a:latin typeface="Rockwell" pitchFamily="18" charset="0"/>
              </a:rPr>
              <a:t>.</a:t>
            </a:r>
            <a:r>
              <a:rPr lang="en-US" u="sng" dirty="0" smtClean="0">
                <a:latin typeface="Rockwell" pitchFamily="18" charset="0"/>
              </a:rPr>
              <a:t>      </a:t>
            </a:r>
            <a:r>
              <a:rPr lang="en-US" dirty="0" smtClean="0">
                <a:latin typeface="Rockwell" pitchFamily="18" charset="0"/>
              </a:rPr>
              <a:t> has </a:t>
            </a:r>
            <a:r>
              <a:rPr lang="en-US" dirty="0">
                <a:latin typeface="Rockwell" pitchFamily="18" charset="0"/>
              </a:rPr>
              <a:t>received a subpoena for your </a:t>
            </a:r>
            <a:r>
              <a:rPr lang="en-US" dirty="0" smtClean="0">
                <a:latin typeface="Rockwell" pitchFamily="18" charset="0"/>
              </a:rPr>
              <a:t>child’s school records and/or to testify about your child.  </a:t>
            </a:r>
            <a:r>
              <a:rPr lang="en-US" dirty="0">
                <a:latin typeface="Rockwell" pitchFamily="18" charset="0"/>
              </a:rPr>
              <a:t>The </a:t>
            </a:r>
            <a:r>
              <a:rPr lang="en-US" dirty="0" smtClean="0">
                <a:latin typeface="Rockwell" pitchFamily="18" charset="0"/>
              </a:rPr>
              <a:t>records and/or testimony </a:t>
            </a:r>
            <a:r>
              <a:rPr lang="en-US" dirty="0">
                <a:latin typeface="Rockwell" pitchFamily="18" charset="0"/>
              </a:rPr>
              <a:t>were subpoenaed in </a:t>
            </a:r>
            <a:r>
              <a:rPr lang="en-US" dirty="0" smtClean="0">
                <a:latin typeface="Rockwell" pitchFamily="18" charset="0"/>
              </a:rPr>
              <a:t>a matter captioned [</a:t>
            </a:r>
            <a:r>
              <a:rPr lang="en-US" u="sng" dirty="0" smtClean="0">
                <a:latin typeface="Rockwell" pitchFamily="18" charset="0"/>
              </a:rPr>
              <a:t>fill in caption on subpoena</a:t>
            </a:r>
            <a:r>
              <a:rPr lang="en-US" dirty="0" smtClean="0">
                <a:latin typeface="Rockwell" pitchFamily="18" charset="0"/>
              </a:rPr>
              <a:t>]. </a:t>
            </a:r>
            <a:r>
              <a:rPr lang="en-US" dirty="0">
                <a:latin typeface="Rockwell" pitchFamily="18" charset="0"/>
              </a:rPr>
              <a:t>The </a:t>
            </a:r>
            <a:r>
              <a:rPr lang="en-US" dirty="0" smtClean="0">
                <a:latin typeface="Rockwell" pitchFamily="18" charset="0"/>
              </a:rPr>
              <a:t>records and/or testimony </a:t>
            </a:r>
            <a:r>
              <a:rPr lang="en-US" dirty="0">
                <a:latin typeface="Rockwell" pitchFamily="18" charset="0"/>
              </a:rPr>
              <a:t>were subpoenaed by </a:t>
            </a:r>
            <a:r>
              <a:rPr lang="en-US" u="sng" dirty="0" smtClean="0">
                <a:latin typeface="Rockwell" pitchFamily="18" charset="0"/>
              </a:rPr>
              <a:t>			          </a:t>
            </a:r>
            <a:r>
              <a:rPr lang="en-US" dirty="0" smtClean="0">
                <a:latin typeface="Rockwell" pitchFamily="18" charset="0"/>
              </a:rPr>
              <a:t> </a:t>
            </a:r>
          </a:p>
          <a:p>
            <a:pPr marL="0" indent="0">
              <a:buNone/>
            </a:pPr>
            <a:endParaRPr lang="en-US" dirty="0" smtClean="0">
              <a:latin typeface="Rockwell" pitchFamily="18" charset="0"/>
            </a:endParaRPr>
          </a:p>
          <a:p>
            <a:pPr marL="0" indent="0">
              <a:buNone/>
            </a:pPr>
            <a:r>
              <a:rPr lang="en-US" dirty="0" smtClean="0">
                <a:latin typeface="Rockwell" pitchFamily="18" charset="0"/>
              </a:rPr>
              <a:t>Federal law (34 CFR 99.31(a)(9)) requires the School District to notify you of the subpoena in advance of compliance in order to provide you time to seek a protective order if you so desire. The School District plans to produce the subpoenaed records and/or testify on </a:t>
            </a:r>
            <a:r>
              <a:rPr lang="en-US" u="sng" dirty="0" smtClean="0">
                <a:latin typeface="Rockwell" pitchFamily="18" charset="0"/>
              </a:rPr>
              <a:t>		,</a:t>
            </a:r>
            <a:r>
              <a:rPr lang="en-US" dirty="0" smtClean="0">
                <a:latin typeface="Rockwell" pitchFamily="18" charset="0"/>
              </a:rPr>
              <a:t> unless you have obtained a protective order by this time.</a:t>
            </a:r>
          </a:p>
          <a:p>
            <a:pPr marL="0" indent="0">
              <a:buNone/>
            </a:pPr>
            <a:r>
              <a:rPr lang="en-US" dirty="0">
                <a:latin typeface="Rockwell" pitchFamily="18" charset="0"/>
              </a:rPr>
              <a:t> </a:t>
            </a:r>
          </a:p>
          <a:p>
            <a:pPr marL="0" indent="0">
              <a:buNone/>
            </a:pPr>
            <a:r>
              <a:rPr lang="en-US" dirty="0">
                <a:latin typeface="Rockwell" pitchFamily="18" charset="0"/>
              </a:rPr>
              <a:t>Thank you for your attention to this matter.</a:t>
            </a:r>
          </a:p>
          <a:p>
            <a:endParaRPr lang="en-US" dirty="0"/>
          </a:p>
        </p:txBody>
      </p:sp>
    </p:spTree>
    <p:extLst>
      <p:ext uri="{BB962C8B-B14F-4D97-AF65-F5344CB8AC3E}">
        <p14:creationId xmlns:p14="http://schemas.microsoft.com/office/powerpoint/2010/main" val="200322014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ABUSE &amp; NEGLECT REPORTS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70747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Rockwell" panose="02060603020205020403" pitchFamily="18" charset="0"/>
              </a:rPr>
              <a:t>Mandated Reports</a:t>
            </a:r>
            <a:endParaRPr lang="en-US" dirty="0">
              <a:latin typeface="Rockwell" panose="02060603020205020403" pitchFamily="18" charset="0"/>
            </a:endParaRPr>
          </a:p>
        </p:txBody>
      </p:sp>
      <p:sp>
        <p:nvSpPr>
          <p:cNvPr id="3" name="Content Placeholder 2"/>
          <p:cNvSpPr>
            <a:spLocks noGrp="1"/>
          </p:cNvSpPr>
          <p:nvPr>
            <p:ph idx="1"/>
          </p:nvPr>
        </p:nvSpPr>
        <p:spPr>
          <a:xfrm>
            <a:off x="457200" y="1935480"/>
            <a:ext cx="8229600" cy="4922520"/>
          </a:xfrm>
        </p:spPr>
        <p:txBody>
          <a:bodyPr>
            <a:normAutofit fontScale="47500" lnSpcReduction="20000"/>
          </a:bodyPr>
          <a:lstStyle/>
          <a:p>
            <a:r>
              <a:rPr lang="en-US" sz="4200" dirty="0">
                <a:latin typeface="Rockwell" panose="02060603020205020403" pitchFamily="18" charset="0"/>
              </a:rPr>
              <a:t>Mandated Reporting</a:t>
            </a:r>
          </a:p>
          <a:p>
            <a:r>
              <a:rPr lang="en-US" sz="4200" dirty="0">
                <a:latin typeface="Rockwell" panose="02060603020205020403" pitchFamily="18" charset="0"/>
              </a:rPr>
              <a:t>Know or reasonably suspect a child has been maltreated in past 3 years</a:t>
            </a:r>
          </a:p>
          <a:p>
            <a:r>
              <a:rPr lang="en-US" sz="4200" dirty="0">
                <a:latin typeface="Rockwell" panose="02060603020205020403" pitchFamily="18" charset="0"/>
              </a:rPr>
              <a:t>Maltreatment=physical abuse, sexual abuse, threatened abuse, neglected</a:t>
            </a:r>
          </a:p>
          <a:p>
            <a:r>
              <a:rPr lang="en-US" sz="4200" dirty="0">
                <a:latin typeface="Rockwell" panose="02060603020205020403" pitchFamily="18" charset="0"/>
              </a:rPr>
              <a:t>If you believe a child has been maltreated, report it immediately to your supervisor and the proper authorities</a:t>
            </a:r>
          </a:p>
          <a:p>
            <a:pPr lvl="1"/>
            <a:r>
              <a:rPr lang="en-US" sz="4200" dirty="0">
                <a:latin typeface="Rockwell" panose="02060603020205020403" pitchFamily="18" charset="0"/>
              </a:rPr>
              <a:t>If you suspect a school district employee has maltreated a child, report it to Minnesota Department of Education. </a:t>
            </a:r>
            <a:r>
              <a:rPr lang="en-US" sz="4200" b="1" dirty="0">
                <a:latin typeface="Rockwell" panose="02060603020205020403" pitchFamily="18" charset="0"/>
              </a:rPr>
              <a:t>(651-582-8546)</a:t>
            </a:r>
          </a:p>
          <a:p>
            <a:pPr lvl="1"/>
            <a:r>
              <a:rPr lang="en-US" sz="4200" dirty="0">
                <a:latin typeface="Rockwell" panose="02060603020205020403" pitchFamily="18" charset="0"/>
              </a:rPr>
              <a:t>If you suspect a parent (or someone else with authority over child) has maltreated a child, report it to </a:t>
            </a:r>
            <a:r>
              <a:rPr lang="en-US" sz="4200" dirty="0" smtClean="0">
                <a:latin typeface="Rockwell" panose="02060603020205020403" pitchFamily="18" charset="0"/>
              </a:rPr>
              <a:t>County </a:t>
            </a:r>
            <a:r>
              <a:rPr lang="en-US" sz="4200" dirty="0">
                <a:latin typeface="Rockwell" panose="02060603020205020403" pitchFamily="18" charset="0"/>
              </a:rPr>
              <a:t>Child Protection Services. </a:t>
            </a:r>
            <a:endParaRPr lang="en-US" sz="4200" b="1" dirty="0">
              <a:latin typeface="Rockwell" panose="02060603020205020403" pitchFamily="18" charset="0"/>
            </a:endParaRPr>
          </a:p>
          <a:p>
            <a:pPr lvl="1"/>
            <a:r>
              <a:rPr lang="en-US" sz="4200" dirty="0">
                <a:latin typeface="Rockwell" panose="02060603020205020403" pitchFamily="18" charset="0"/>
              </a:rPr>
              <a:t>In emergencies, call 911 and report to police</a:t>
            </a:r>
          </a:p>
          <a:p>
            <a:r>
              <a:rPr lang="en-US" sz="4200" dirty="0">
                <a:latin typeface="Rockwell" panose="02060603020205020403" pitchFamily="18" charset="0"/>
              </a:rPr>
              <a:t>Timelines: 24 hours for a verbal (phone) report; 72 hours for follow-up written report</a:t>
            </a:r>
          </a:p>
          <a:p>
            <a:r>
              <a:rPr lang="en-US" sz="4200" dirty="0">
                <a:latin typeface="Rockwell" panose="02060603020205020403" pitchFamily="18" charset="0"/>
              </a:rPr>
              <a:t>Immunity for good faith reports</a:t>
            </a:r>
          </a:p>
          <a:p>
            <a:r>
              <a:rPr lang="en-US" sz="4200" dirty="0">
                <a:latin typeface="Rockwell" panose="02060603020205020403" pitchFamily="18" charset="0"/>
              </a:rPr>
              <a:t>Identity of reporter is kept confidential</a:t>
            </a:r>
          </a:p>
          <a:p>
            <a:endParaRPr lang="en-US" dirty="0"/>
          </a:p>
        </p:txBody>
      </p:sp>
    </p:spTree>
    <p:extLst>
      <p:ext uri="{BB962C8B-B14F-4D97-AF65-F5344CB8AC3E}">
        <p14:creationId xmlns:p14="http://schemas.microsoft.com/office/powerpoint/2010/main" val="886793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Rockwell" panose="02060603020205020403" pitchFamily="18" charset="0"/>
              </a:rPr>
              <a:t>Let’s Talk About . . . </a:t>
            </a:r>
            <a:endParaRPr lang="en-US" dirty="0">
              <a:latin typeface="Rockwell" panose="02060603020205020403" pitchFamily="18" charset="0"/>
            </a:endParaRPr>
          </a:p>
        </p:txBody>
      </p:sp>
      <p:sp>
        <p:nvSpPr>
          <p:cNvPr id="3" name="Content Placeholder 2"/>
          <p:cNvSpPr>
            <a:spLocks noGrp="1"/>
          </p:cNvSpPr>
          <p:nvPr>
            <p:ph idx="1"/>
          </p:nvPr>
        </p:nvSpPr>
        <p:spPr/>
        <p:txBody>
          <a:bodyPr>
            <a:normAutofit/>
          </a:bodyPr>
          <a:lstStyle/>
          <a:p>
            <a:r>
              <a:rPr lang="en-US" sz="3600" dirty="0" smtClean="0">
                <a:latin typeface="Rockwell" panose="02060603020205020403" pitchFamily="18" charset="0"/>
              </a:rPr>
              <a:t>When a staff member is the alleged perpetrator.</a:t>
            </a:r>
          </a:p>
          <a:p>
            <a:r>
              <a:rPr lang="en-US" sz="3600" dirty="0" smtClean="0">
                <a:latin typeface="Rockwell" panose="02060603020205020403" pitchFamily="18" charset="0"/>
              </a:rPr>
              <a:t>When a sibling is the alleged perpetrator.</a:t>
            </a:r>
          </a:p>
          <a:p>
            <a:r>
              <a:rPr lang="en-US" sz="3600" dirty="0" smtClean="0">
                <a:latin typeface="Rockwell" panose="02060603020205020403" pitchFamily="18" charset="0"/>
              </a:rPr>
              <a:t>When another student is the alleged perpetrator.</a:t>
            </a:r>
            <a:endParaRPr lang="en-US" sz="3600" dirty="0">
              <a:latin typeface="Rockwell" panose="02060603020205020403" pitchFamily="18" charset="0"/>
            </a:endParaRPr>
          </a:p>
        </p:txBody>
      </p:sp>
    </p:spTree>
    <p:extLst>
      <p:ext uri="{BB962C8B-B14F-4D97-AF65-F5344CB8AC3E}">
        <p14:creationId xmlns:p14="http://schemas.microsoft.com/office/powerpoint/2010/main" val="2712275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STUDENT DISCIPLINE</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686784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Rockwell" panose="02060603020205020403" pitchFamily="18" charset="0"/>
              </a:rPr>
              <a:t>Disciplinary Trends</a:t>
            </a:r>
            <a:endParaRPr lang="en-US" dirty="0">
              <a:latin typeface="Rockwell" panose="02060603020205020403" pitchFamily="18" charset="0"/>
            </a:endParaRPr>
          </a:p>
        </p:txBody>
      </p:sp>
      <p:sp>
        <p:nvSpPr>
          <p:cNvPr id="3" name="Content Placeholder 2"/>
          <p:cNvSpPr>
            <a:spLocks noGrp="1"/>
          </p:cNvSpPr>
          <p:nvPr>
            <p:ph idx="1"/>
          </p:nvPr>
        </p:nvSpPr>
        <p:spPr/>
        <p:txBody>
          <a:bodyPr>
            <a:normAutofit/>
          </a:bodyPr>
          <a:lstStyle/>
          <a:p>
            <a:r>
              <a:rPr lang="en-US" sz="3200" dirty="0" smtClean="0">
                <a:latin typeface="Rockwell" panose="02060603020205020403" pitchFamily="18" charset="0"/>
              </a:rPr>
              <a:t>Limits on expulsion (case law)</a:t>
            </a:r>
          </a:p>
          <a:p>
            <a:r>
              <a:rPr lang="en-US" sz="3200" dirty="0" smtClean="0">
                <a:latin typeface="Rockwell" panose="02060603020205020403" pitchFamily="18" charset="0"/>
              </a:rPr>
              <a:t>Restorative measures and trauma informed schools</a:t>
            </a:r>
          </a:p>
          <a:p>
            <a:r>
              <a:rPr lang="en-US" sz="3200" dirty="0" smtClean="0">
                <a:latin typeface="Rockwell" panose="02060603020205020403" pitchFamily="18" charset="0"/>
              </a:rPr>
              <a:t>Disproportionality concerns</a:t>
            </a:r>
          </a:p>
        </p:txBody>
      </p:sp>
    </p:spTree>
    <p:extLst>
      <p:ext uri="{BB962C8B-B14F-4D97-AF65-F5344CB8AC3E}">
        <p14:creationId xmlns:p14="http://schemas.microsoft.com/office/powerpoint/2010/main" val="573975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1676400"/>
          </a:xfrm>
        </p:spPr>
        <p:txBody>
          <a:bodyPr>
            <a:noAutofit/>
          </a:bodyPr>
          <a:lstStyle/>
          <a:p>
            <a:r>
              <a:rPr lang="en-US" sz="3500" b="1" dirty="0">
                <a:solidFill>
                  <a:schemeClr val="tx1"/>
                </a:solidFill>
                <a:latin typeface="Rockwell" pitchFamily="18" charset="0"/>
              </a:rPr>
              <a:t>Discipline of Special Education </a:t>
            </a:r>
            <a:r>
              <a:rPr lang="en-US" sz="3500" b="1" dirty="0" smtClean="0">
                <a:solidFill>
                  <a:schemeClr val="tx1"/>
                </a:solidFill>
                <a:latin typeface="Rockwell" pitchFamily="18" charset="0"/>
              </a:rPr>
              <a:t>Students</a:t>
            </a:r>
            <a:br>
              <a:rPr lang="en-US" sz="3500" b="1" dirty="0" smtClean="0">
                <a:solidFill>
                  <a:schemeClr val="tx1"/>
                </a:solidFill>
                <a:latin typeface="Rockwell" pitchFamily="18" charset="0"/>
              </a:rPr>
            </a:br>
            <a:r>
              <a:rPr lang="en-US" sz="3500" dirty="0" smtClean="0">
                <a:solidFill>
                  <a:schemeClr val="tx1"/>
                </a:solidFill>
                <a:latin typeface="Rockwell" pitchFamily="18" charset="0"/>
              </a:rPr>
              <a:t/>
            </a:r>
            <a:br>
              <a:rPr lang="en-US" sz="3500" dirty="0" smtClean="0">
                <a:solidFill>
                  <a:schemeClr val="tx1"/>
                </a:solidFill>
                <a:latin typeface="Rockwell" pitchFamily="18" charset="0"/>
              </a:rPr>
            </a:br>
            <a:r>
              <a:rPr lang="en-US" sz="3500" dirty="0" smtClean="0">
                <a:solidFill>
                  <a:schemeClr val="tx1"/>
                </a:solidFill>
                <a:latin typeface="Rockwell" pitchFamily="18" charset="0"/>
              </a:rPr>
              <a:t>   …we better have a flow chart.</a:t>
            </a:r>
            <a:endParaRPr lang="en-US" sz="3500" dirty="0">
              <a:solidFill>
                <a:schemeClr val="tx1"/>
              </a:solidFill>
              <a:latin typeface="Rockwell" pitchFamily="18" charset="0"/>
            </a:endParaRPr>
          </a:p>
        </p:txBody>
      </p:sp>
    </p:spTree>
    <p:extLst>
      <p:ext uri="{BB962C8B-B14F-4D97-AF65-F5344CB8AC3E}">
        <p14:creationId xmlns:p14="http://schemas.microsoft.com/office/powerpoint/2010/main" val="169015177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075" y="714375"/>
            <a:ext cx="8705850" cy="576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49179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685800" y="1066800"/>
            <a:ext cx="8229600" cy="5486400"/>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None/>
            </a:pPr>
            <a:r>
              <a:rPr lang="en-US" sz="3200" dirty="0" smtClean="0">
                <a:latin typeface="Rockwell" pitchFamily="18" charset="0"/>
              </a:rPr>
              <a:t>45-Day Placements</a:t>
            </a:r>
          </a:p>
          <a:p>
            <a:pPr lvl="1">
              <a:buClr>
                <a:schemeClr val="accent3"/>
              </a:buClr>
            </a:pPr>
            <a:r>
              <a:rPr lang="en-US" sz="2800" dirty="0" smtClean="0">
                <a:latin typeface="Rockwell" pitchFamily="18" charset="0"/>
              </a:rPr>
              <a:t>Available for certain weapons or drug offenses or when a student inflicts serious bodily injury on another at school.</a:t>
            </a:r>
          </a:p>
          <a:p>
            <a:pPr lvl="1">
              <a:buClr>
                <a:schemeClr val="accent3"/>
              </a:buClr>
            </a:pPr>
            <a:r>
              <a:rPr lang="en-US" sz="2800" dirty="0" smtClean="0">
                <a:latin typeface="Rockwell" pitchFamily="18" charset="0"/>
              </a:rPr>
              <a:t>School days, not calendar days.</a:t>
            </a:r>
          </a:p>
          <a:p>
            <a:pPr lvl="1">
              <a:buClr>
                <a:schemeClr val="accent3"/>
              </a:buClr>
            </a:pPr>
            <a:r>
              <a:rPr lang="en-US" sz="2800" dirty="0" smtClean="0">
                <a:latin typeface="Rockwell" pitchFamily="18" charset="0"/>
              </a:rPr>
              <a:t>Can be imposed even if conduct is a manifestation.</a:t>
            </a:r>
          </a:p>
          <a:p>
            <a:pPr lvl="1">
              <a:buClr>
                <a:schemeClr val="accent3"/>
              </a:buClr>
            </a:pPr>
            <a:r>
              <a:rPr lang="en-US" sz="2800" dirty="0" smtClean="0">
                <a:latin typeface="Rockwell" pitchFamily="18" charset="0"/>
              </a:rPr>
              <a:t>Nature of placement is determined by IEP team.</a:t>
            </a:r>
          </a:p>
          <a:p>
            <a:pPr lvl="1">
              <a:buClr>
                <a:schemeClr val="accent3"/>
              </a:buClr>
            </a:pPr>
            <a:r>
              <a:rPr lang="en-US" sz="2800" dirty="0" smtClean="0">
                <a:latin typeface="Rockwell" pitchFamily="18" charset="0"/>
              </a:rPr>
              <a:t>Subject to parental challenge, but the 45-day placement is the stay put.</a:t>
            </a:r>
            <a:endParaRPr lang="en-US" sz="2800" dirty="0">
              <a:latin typeface="Rockwell" pitchFamily="18" charset="0"/>
            </a:endParaRPr>
          </a:p>
        </p:txBody>
      </p:sp>
    </p:spTree>
    <p:extLst>
      <p:ext uri="{BB962C8B-B14F-4D97-AF65-F5344CB8AC3E}">
        <p14:creationId xmlns:p14="http://schemas.microsoft.com/office/powerpoint/2010/main" val="225160235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3"/>
                </a:solidFill>
                <a:latin typeface="Rockwell" pitchFamily="18" charset="0"/>
              </a:rPr>
              <a:t>Today’s Topics</a:t>
            </a:r>
            <a:r>
              <a:rPr lang="en-US" dirty="0" smtClean="0"/>
              <a:t>		</a:t>
            </a:r>
            <a:endParaRPr lang="en-US" dirty="0"/>
          </a:p>
        </p:txBody>
      </p:sp>
      <p:sp>
        <p:nvSpPr>
          <p:cNvPr id="3" name="Content Placeholder 2"/>
          <p:cNvSpPr>
            <a:spLocks noGrp="1"/>
          </p:cNvSpPr>
          <p:nvPr>
            <p:ph idx="1"/>
          </p:nvPr>
        </p:nvSpPr>
        <p:spPr/>
        <p:txBody>
          <a:bodyPr>
            <a:normAutofit fontScale="92500"/>
          </a:bodyPr>
          <a:lstStyle/>
          <a:p>
            <a:pPr marL="1206500" indent="-273050"/>
            <a:endParaRPr lang="en-US" sz="3200" dirty="0" smtClean="0">
              <a:latin typeface="Rockwell" pitchFamily="18" charset="0"/>
            </a:endParaRPr>
          </a:p>
          <a:p>
            <a:pPr marL="1206500" indent="-273050"/>
            <a:r>
              <a:rPr lang="en-US" sz="3200" dirty="0" smtClean="0">
                <a:latin typeface="Rockwell" pitchFamily="18" charset="0"/>
              </a:rPr>
              <a:t>Responding to </a:t>
            </a:r>
            <a:r>
              <a:rPr lang="en-US" sz="3200" dirty="0">
                <a:latin typeface="Rockwell" pitchFamily="18" charset="0"/>
              </a:rPr>
              <a:t>P</a:t>
            </a:r>
            <a:r>
              <a:rPr lang="en-US" sz="3200" dirty="0" smtClean="0">
                <a:latin typeface="Rockwell" pitchFamily="18" charset="0"/>
              </a:rPr>
              <a:t>arental </a:t>
            </a:r>
            <a:r>
              <a:rPr lang="en-US" sz="3200" dirty="0">
                <a:latin typeface="Rockwell" pitchFamily="18" charset="0"/>
              </a:rPr>
              <a:t>D</a:t>
            </a:r>
            <a:r>
              <a:rPr lang="en-US" sz="3200" dirty="0" smtClean="0">
                <a:latin typeface="Rockwell" pitchFamily="18" charset="0"/>
              </a:rPr>
              <a:t>isagreement</a:t>
            </a:r>
          </a:p>
          <a:p>
            <a:pPr marL="1206500" indent="-273050"/>
            <a:r>
              <a:rPr lang="en-US" sz="3200" dirty="0" smtClean="0">
                <a:latin typeface="Rockwell" pitchFamily="18" charset="0"/>
              </a:rPr>
              <a:t>Subpoenas 101</a:t>
            </a:r>
          </a:p>
          <a:p>
            <a:pPr marL="1206500" indent="-273050"/>
            <a:r>
              <a:rPr lang="en-US" sz="3200" dirty="0" smtClean="0">
                <a:latin typeface="Rockwell" pitchFamily="18" charset="0"/>
              </a:rPr>
              <a:t>Abuse and Neglect Reports</a:t>
            </a:r>
          </a:p>
          <a:p>
            <a:pPr marL="1206500" indent="-273050"/>
            <a:r>
              <a:rPr lang="en-US" sz="3200" dirty="0" smtClean="0">
                <a:latin typeface="Rockwell" pitchFamily="18" charset="0"/>
              </a:rPr>
              <a:t>Student Discipline</a:t>
            </a:r>
          </a:p>
          <a:p>
            <a:pPr marL="1206500" indent="-273050"/>
            <a:r>
              <a:rPr lang="en-US" sz="3200" dirty="0" smtClean="0">
                <a:latin typeface="Rockwell" pitchFamily="18" charset="0"/>
              </a:rPr>
              <a:t>Data Privacy 101</a:t>
            </a:r>
          </a:p>
          <a:p>
            <a:pPr marL="1206500" indent="-273050"/>
            <a:r>
              <a:rPr lang="en-US" sz="3200" dirty="0" smtClean="0">
                <a:latin typeface="Rockwell" pitchFamily="18" charset="0"/>
              </a:rPr>
              <a:t>Discrimination, Bullying &amp; Harassment</a:t>
            </a:r>
          </a:p>
          <a:p>
            <a:pPr marL="1206500" indent="-273050"/>
            <a:r>
              <a:rPr lang="en-US" sz="3200" dirty="0" smtClean="0">
                <a:latin typeface="Rockwell" pitchFamily="18" charset="0"/>
              </a:rPr>
              <a:t>Common Special Education Disputes</a:t>
            </a:r>
          </a:p>
        </p:txBody>
      </p:sp>
    </p:spTree>
    <p:extLst>
      <p:ext uri="{BB962C8B-B14F-4D97-AF65-F5344CB8AC3E}">
        <p14:creationId xmlns:p14="http://schemas.microsoft.com/office/powerpoint/2010/main" val="358508389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90600"/>
            <a:ext cx="8229600" cy="5638800"/>
          </a:xfrm>
        </p:spPr>
        <p:txBody>
          <a:bodyPr>
            <a:noAutofit/>
          </a:bodyPr>
          <a:lstStyle/>
          <a:p>
            <a:pPr marL="0" indent="0">
              <a:buNone/>
            </a:pPr>
            <a:r>
              <a:rPr lang="en-US" sz="3200" dirty="0" smtClean="0">
                <a:latin typeface="Rockwell" pitchFamily="18" charset="0"/>
              </a:rPr>
              <a:t>Protections for students “not yet eligible.”</a:t>
            </a:r>
          </a:p>
          <a:p>
            <a:r>
              <a:rPr lang="en-US" sz="3000" dirty="0" smtClean="0">
                <a:latin typeface="Rockwell" pitchFamily="18" charset="0"/>
              </a:rPr>
              <a:t>IDEA protections are available if the school has knowledge that the student was a child with a disability before the conduct occurred.  There is a basis of knowledge if:</a:t>
            </a:r>
          </a:p>
          <a:p>
            <a:pPr lvl="2">
              <a:buClr>
                <a:schemeClr val="accent3"/>
              </a:buClr>
            </a:pPr>
            <a:r>
              <a:rPr lang="en-US" sz="2900" dirty="0" smtClean="0">
                <a:latin typeface="Rockwell" pitchFamily="18" charset="0"/>
              </a:rPr>
              <a:t>Parent expressed concern in writing that the student needed special education.</a:t>
            </a:r>
          </a:p>
          <a:p>
            <a:pPr lvl="2">
              <a:buClr>
                <a:schemeClr val="accent3"/>
              </a:buClr>
            </a:pPr>
            <a:r>
              <a:rPr lang="en-US" sz="2900" dirty="0" smtClean="0">
                <a:latin typeface="Rockwell" pitchFamily="18" charset="0"/>
              </a:rPr>
              <a:t>Parent requested an evaluation</a:t>
            </a:r>
          </a:p>
          <a:p>
            <a:pPr lvl="2">
              <a:buClr>
                <a:schemeClr val="accent3"/>
              </a:buClr>
            </a:pPr>
            <a:r>
              <a:rPr lang="en-US" sz="2900" dirty="0" smtClean="0">
                <a:latin typeface="Rockwell" pitchFamily="18" charset="0"/>
              </a:rPr>
              <a:t>Staff expressed concern about a pattern of behavior to director of </a:t>
            </a:r>
            <a:r>
              <a:rPr lang="en-US" sz="2900" dirty="0">
                <a:latin typeface="Rockwell" pitchFamily="18" charset="0"/>
              </a:rPr>
              <a:t>s</a:t>
            </a:r>
            <a:r>
              <a:rPr lang="en-US" sz="2900" dirty="0" smtClean="0">
                <a:latin typeface="Rockwell" pitchFamily="18" charset="0"/>
              </a:rPr>
              <a:t>pecial education or other supervisor.</a:t>
            </a:r>
          </a:p>
          <a:p>
            <a:pPr lvl="1">
              <a:buClr>
                <a:schemeClr val="accent3"/>
              </a:buClr>
            </a:pPr>
            <a:endParaRPr lang="en-US" sz="3200" dirty="0"/>
          </a:p>
        </p:txBody>
      </p:sp>
    </p:spTree>
    <p:extLst>
      <p:ext uri="{BB962C8B-B14F-4D97-AF65-F5344CB8AC3E}">
        <p14:creationId xmlns:p14="http://schemas.microsoft.com/office/powerpoint/2010/main" val="162512672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44500" y="1371600"/>
            <a:ext cx="8305800" cy="3308598"/>
          </a:xfrm>
          <a:prstGeom prst="rect">
            <a:avLst/>
          </a:prstGeom>
        </p:spPr>
        <p:txBody>
          <a:bodyPr wrap="square">
            <a:spAutoFit/>
          </a:bodyPr>
          <a:lstStyle/>
          <a:p>
            <a:pPr>
              <a:buClr>
                <a:schemeClr val="accent3"/>
              </a:buClr>
            </a:pPr>
            <a:r>
              <a:rPr lang="en-US" sz="3200" dirty="0">
                <a:latin typeface="Rockwell" pitchFamily="18" charset="0"/>
              </a:rPr>
              <a:t>Protections for students “not yet eligible.”</a:t>
            </a:r>
          </a:p>
          <a:p>
            <a:pPr marL="457200" indent="-457200">
              <a:buClr>
                <a:schemeClr val="accent3"/>
              </a:buClr>
              <a:buFont typeface="Arial" pitchFamily="34" charset="0"/>
              <a:buChar char="•"/>
            </a:pPr>
            <a:r>
              <a:rPr lang="en-US" sz="3200" dirty="0">
                <a:latin typeface="Rockwell" pitchFamily="18" charset="0"/>
              </a:rPr>
              <a:t>IDEA </a:t>
            </a:r>
            <a:r>
              <a:rPr lang="en-US" sz="3200" dirty="0" smtClean="0">
                <a:latin typeface="Rockwell" pitchFamily="18" charset="0"/>
              </a:rPr>
              <a:t>protections are not available if:</a:t>
            </a:r>
          </a:p>
          <a:p>
            <a:pPr marL="914400" lvl="1" indent="-457200">
              <a:buClr>
                <a:schemeClr val="accent3"/>
              </a:buClr>
              <a:buFont typeface="Arial" pitchFamily="34" charset="0"/>
              <a:buChar char="•"/>
            </a:pPr>
            <a:r>
              <a:rPr lang="en-US" sz="2900" dirty="0" smtClean="0">
                <a:latin typeface="Rockwell" pitchFamily="18" charset="0"/>
              </a:rPr>
              <a:t>Parent did not allow for a special education evaluation.</a:t>
            </a:r>
          </a:p>
          <a:p>
            <a:pPr marL="914400" lvl="1" indent="-457200">
              <a:buClr>
                <a:schemeClr val="accent3"/>
              </a:buClr>
              <a:buFont typeface="Arial" pitchFamily="34" charset="0"/>
              <a:buChar char="•"/>
            </a:pPr>
            <a:r>
              <a:rPr lang="en-US" sz="2900" dirty="0" smtClean="0">
                <a:latin typeface="Rockwell" pitchFamily="18" charset="0"/>
              </a:rPr>
              <a:t>Parent refused special education services.</a:t>
            </a:r>
          </a:p>
          <a:p>
            <a:pPr marL="914400" lvl="1" indent="-457200">
              <a:buClr>
                <a:schemeClr val="accent3"/>
              </a:buClr>
              <a:buFont typeface="Arial" pitchFamily="34" charset="0"/>
              <a:buChar char="•"/>
            </a:pPr>
            <a:r>
              <a:rPr lang="en-US" sz="2900" dirty="0" smtClean="0">
                <a:latin typeface="Rockwell" pitchFamily="18" charset="0"/>
              </a:rPr>
              <a:t>Child was evaluated for special education services and did not qualify.</a:t>
            </a:r>
            <a:endParaRPr lang="en-US" sz="2900" dirty="0">
              <a:latin typeface="Rockwell" pitchFamily="18" charset="0"/>
            </a:endParaRPr>
          </a:p>
        </p:txBody>
      </p:sp>
    </p:spTree>
    <p:extLst>
      <p:ext uri="{BB962C8B-B14F-4D97-AF65-F5344CB8AC3E}">
        <p14:creationId xmlns:p14="http://schemas.microsoft.com/office/powerpoint/2010/main" val="44020794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1295400"/>
            <a:ext cx="8305800" cy="4970591"/>
          </a:xfrm>
          <a:prstGeom prst="rect">
            <a:avLst/>
          </a:prstGeom>
        </p:spPr>
        <p:txBody>
          <a:bodyPr wrap="square">
            <a:spAutoFit/>
          </a:bodyPr>
          <a:lstStyle/>
          <a:p>
            <a:pPr>
              <a:buClr>
                <a:schemeClr val="accent3"/>
              </a:buClr>
            </a:pPr>
            <a:r>
              <a:rPr lang="en-US" sz="3200" dirty="0" smtClean="0">
                <a:latin typeface="Rockwell" pitchFamily="18" charset="0"/>
              </a:rPr>
              <a:t>The “last minute referral.”</a:t>
            </a:r>
          </a:p>
          <a:p>
            <a:pPr>
              <a:buClr>
                <a:schemeClr val="accent3"/>
              </a:buClr>
            </a:pPr>
            <a:endParaRPr lang="en-US" sz="1200" dirty="0">
              <a:latin typeface="Rockwell" pitchFamily="18" charset="0"/>
            </a:endParaRPr>
          </a:p>
          <a:p>
            <a:pPr marL="457200" indent="-457200">
              <a:buClr>
                <a:schemeClr val="accent3"/>
              </a:buClr>
              <a:buFont typeface="Arial" pitchFamily="34" charset="0"/>
              <a:buChar char="•"/>
            </a:pPr>
            <a:r>
              <a:rPr lang="en-US" sz="3200" dirty="0" smtClean="0">
                <a:latin typeface="Rockwell" pitchFamily="18" charset="0"/>
              </a:rPr>
              <a:t>If a request is made for a special education evaluation after conduct occurs, the evaluation must be done in an expedited manner</a:t>
            </a:r>
          </a:p>
          <a:p>
            <a:pPr marL="914400" lvl="1" indent="-457200">
              <a:buClr>
                <a:schemeClr val="accent3"/>
              </a:buClr>
              <a:buFont typeface="Arial" pitchFamily="34" charset="0"/>
              <a:buChar char="•"/>
            </a:pPr>
            <a:r>
              <a:rPr lang="en-US" sz="2900" dirty="0" smtClean="0">
                <a:latin typeface="Rockwell" pitchFamily="18" charset="0"/>
              </a:rPr>
              <a:t>Child remains in placement determined by school, which can include suspension or expulsion.</a:t>
            </a:r>
          </a:p>
          <a:p>
            <a:pPr marL="914400" lvl="1" indent="-457200">
              <a:buClr>
                <a:schemeClr val="accent3"/>
              </a:buClr>
              <a:buFont typeface="Arial" pitchFamily="34" charset="0"/>
              <a:buChar char="•"/>
            </a:pPr>
            <a:r>
              <a:rPr lang="en-US" sz="2900" dirty="0" smtClean="0">
                <a:latin typeface="Rockwell" pitchFamily="18" charset="0"/>
              </a:rPr>
              <a:t>If child is found eligible, special education services must be provided.</a:t>
            </a:r>
            <a:endParaRPr lang="en-US" sz="2900" dirty="0">
              <a:latin typeface="Rockwell" pitchFamily="18" charset="0"/>
            </a:endParaRPr>
          </a:p>
        </p:txBody>
      </p:sp>
    </p:spTree>
    <p:extLst>
      <p:ext uri="{BB962C8B-B14F-4D97-AF65-F5344CB8AC3E}">
        <p14:creationId xmlns:p14="http://schemas.microsoft.com/office/powerpoint/2010/main" val="70942685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8610600" cy="5867400"/>
          </a:xfrm>
        </p:spPr>
        <p:txBody>
          <a:bodyPr>
            <a:normAutofit fontScale="92500" lnSpcReduction="10000"/>
          </a:bodyPr>
          <a:lstStyle/>
          <a:p>
            <a:pPr marL="0" indent="0">
              <a:buNone/>
            </a:pPr>
            <a:r>
              <a:rPr lang="en-US" sz="2800" b="1" dirty="0">
                <a:latin typeface="Rockwell" pitchFamily="18" charset="0"/>
              </a:rPr>
              <a:t>10-Day Rule for Mental Health </a:t>
            </a:r>
            <a:r>
              <a:rPr lang="en-US" sz="2800" b="1" dirty="0" smtClean="0">
                <a:latin typeface="Rockwell" pitchFamily="18" charset="0"/>
              </a:rPr>
              <a:t>Referrals</a:t>
            </a:r>
          </a:p>
          <a:p>
            <a:pPr marL="0" indent="0">
              <a:buNone/>
            </a:pPr>
            <a:endParaRPr lang="en-US" sz="1500" dirty="0">
              <a:latin typeface="Rockwell" pitchFamily="18" charset="0"/>
            </a:endParaRPr>
          </a:p>
          <a:p>
            <a:pPr marL="0" indent="0">
              <a:buNone/>
            </a:pPr>
            <a:r>
              <a:rPr lang="en-US" b="1" dirty="0" smtClean="0">
                <a:latin typeface="Rockwell" pitchFamily="18" charset="0"/>
              </a:rPr>
              <a:t>Minn. Stat. 121A.45 GROUNDS FOR DISMISSAL</a:t>
            </a:r>
          </a:p>
          <a:p>
            <a:pPr marL="0" indent="0">
              <a:buNone/>
            </a:pPr>
            <a:r>
              <a:rPr lang="en-US" b="1" dirty="0">
                <a:latin typeface="Rockwell" pitchFamily="18" charset="0"/>
              </a:rPr>
              <a:t>Subd. 3.Parent notification and meeting.</a:t>
            </a:r>
          </a:p>
          <a:p>
            <a:pPr marL="0" indent="0">
              <a:buNone/>
            </a:pPr>
            <a:r>
              <a:rPr lang="en-US" dirty="0">
                <a:latin typeface="Rockwell" pitchFamily="18" charset="0"/>
              </a:rPr>
              <a:t>If a pupil's total days of removal from school exceeds ten cumulative days in a school year, the school district shall make reasonable attempts to convene a meeting with the pupil and the pupil's parent or guardian before subsequently removing the pupil from school and, with the permission of the parent or guardian, arrange for a mental health screening for the pupil. The district is not required to pay for the mental health screening. The purpose of this meeting is to attempt to determine the pupil's need for assessment or other services or whether the parent or guardian should have the pupil assessed or diagnosed to determine whether the pupil needs treatment for a mental health disorder.</a:t>
            </a:r>
          </a:p>
          <a:p>
            <a:pPr marL="0" indent="0">
              <a:buNone/>
            </a:pPr>
            <a:endParaRPr lang="en-US" dirty="0"/>
          </a:p>
        </p:txBody>
      </p:sp>
    </p:spTree>
    <p:extLst>
      <p:ext uri="{BB962C8B-B14F-4D97-AF65-F5344CB8AC3E}">
        <p14:creationId xmlns:p14="http://schemas.microsoft.com/office/powerpoint/2010/main" val="207376847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2" name="Rectangle 2"/>
          <p:cNvSpPr>
            <a:spLocks noGrp="1" noChangeArrowheads="1"/>
          </p:cNvSpPr>
          <p:nvPr>
            <p:ph type="ctrTitle"/>
          </p:nvPr>
        </p:nvSpPr>
        <p:spPr>
          <a:xfrm>
            <a:off x="685800" y="1828800"/>
            <a:ext cx="7772400" cy="1524000"/>
          </a:xfrm>
        </p:spPr>
        <p:txBody>
          <a:bodyPr>
            <a:normAutofit/>
          </a:bodyPr>
          <a:lstStyle/>
          <a:p>
            <a:pPr algn="ctr"/>
            <a:r>
              <a:rPr lang="en-US" b="0" dirty="0">
                <a:latin typeface="Rockwell" pitchFamily="18" charset="0"/>
              </a:rPr>
              <a:t>Data Privacy </a:t>
            </a:r>
            <a:r>
              <a:rPr lang="en-US" b="0" dirty="0" smtClean="0">
                <a:latin typeface="Rockwell" pitchFamily="18" charset="0"/>
              </a:rPr>
              <a:t>101</a:t>
            </a:r>
            <a:endParaRPr lang="en-US" b="0" dirty="0">
              <a:latin typeface="Rockwell" pitchFamily="18" charset="0"/>
            </a:endParaRPr>
          </a:p>
        </p:txBody>
      </p:sp>
    </p:spTree>
    <p:extLst>
      <p:ext uri="{BB962C8B-B14F-4D97-AF65-F5344CB8AC3E}">
        <p14:creationId xmlns:p14="http://schemas.microsoft.com/office/powerpoint/2010/main" val="199121172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9347" name="Rectangle 3"/>
          <p:cNvSpPr>
            <a:spLocks noGrp="1" noChangeArrowheads="1"/>
          </p:cNvSpPr>
          <p:nvPr>
            <p:ph type="body" idx="1"/>
          </p:nvPr>
        </p:nvSpPr>
        <p:spPr/>
        <p:txBody>
          <a:bodyPr>
            <a:normAutofit/>
          </a:bodyPr>
          <a:lstStyle/>
          <a:p>
            <a:r>
              <a:rPr lang="en-US" sz="3200" dirty="0">
                <a:latin typeface="Rockwell" pitchFamily="18" charset="0"/>
              </a:rPr>
              <a:t>The </a:t>
            </a:r>
            <a:r>
              <a:rPr lang="en-US" sz="3200" dirty="0" smtClean="0">
                <a:latin typeface="Rockwell" pitchFamily="18" charset="0"/>
              </a:rPr>
              <a:t>handling of </a:t>
            </a:r>
            <a:r>
              <a:rPr lang="en-US" sz="3200" dirty="0">
                <a:latin typeface="Rockwell" pitchFamily="18" charset="0"/>
              </a:rPr>
              <a:t>student records is governed by state and federal law.</a:t>
            </a:r>
          </a:p>
          <a:p>
            <a:r>
              <a:rPr lang="en-US" sz="3200" dirty="0">
                <a:latin typeface="Rockwell" pitchFamily="18" charset="0"/>
              </a:rPr>
              <a:t>Minnesota Statute 13.32 (Minnesota Government Data Practices Act)</a:t>
            </a:r>
          </a:p>
          <a:p>
            <a:r>
              <a:rPr lang="en-US" sz="3200" dirty="0">
                <a:latin typeface="Rockwell" pitchFamily="18" charset="0"/>
              </a:rPr>
              <a:t>20 USC 1232g (Federal Educational Rights and Privacy Act “F.E.R.P.A.”)</a:t>
            </a:r>
          </a:p>
        </p:txBody>
      </p:sp>
    </p:spTree>
    <p:extLst>
      <p:ext uri="{BB962C8B-B14F-4D97-AF65-F5344CB8AC3E}">
        <p14:creationId xmlns:p14="http://schemas.microsoft.com/office/powerpoint/2010/main" val="151666051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Rockwell" pitchFamily="18" charset="0"/>
              </a:rPr>
              <a:t>Three Classifications in MN Law</a:t>
            </a:r>
            <a:endParaRPr lang="en-US" dirty="0">
              <a:latin typeface="Rockwell" pitchFamily="18" charset="0"/>
            </a:endParaRPr>
          </a:p>
        </p:txBody>
      </p:sp>
      <p:sp>
        <p:nvSpPr>
          <p:cNvPr id="3" name="Content Placeholder 2"/>
          <p:cNvSpPr>
            <a:spLocks noGrp="1"/>
          </p:cNvSpPr>
          <p:nvPr>
            <p:ph idx="1"/>
          </p:nvPr>
        </p:nvSpPr>
        <p:spPr/>
        <p:txBody>
          <a:bodyPr/>
          <a:lstStyle/>
          <a:p>
            <a:pPr marL="0" indent="0">
              <a:buNone/>
            </a:pPr>
            <a:endParaRPr lang="en-US" dirty="0" smtClean="0"/>
          </a:p>
          <a:p>
            <a:r>
              <a:rPr lang="en-US" sz="4400" dirty="0" smtClean="0">
                <a:latin typeface="Rockwell" pitchFamily="18" charset="0"/>
              </a:rPr>
              <a:t>Public</a:t>
            </a:r>
          </a:p>
          <a:p>
            <a:r>
              <a:rPr lang="en-US" sz="4400" dirty="0" smtClean="0">
                <a:latin typeface="Rockwell" pitchFamily="18" charset="0"/>
              </a:rPr>
              <a:t>Private</a:t>
            </a:r>
          </a:p>
          <a:p>
            <a:r>
              <a:rPr lang="en-US" sz="4400" dirty="0" smtClean="0">
                <a:latin typeface="Rockwell" pitchFamily="18" charset="0"/>
              </a:rPr>
              <a:t>Confidential</a:t>
            </a:r>
            <a:endParaRPr lang="en-US" sz="4400" dirty="0">
              <a:latin typeface="Rockwell" pitchFamily="18" charset="0"/>
            </a:endParaRPr>
          </a:p>
        </p:txBody>
      </p:sp>
    </p:spTree>
    <p:extLst>
      <p:ext uri="{BB962C8B-B14F-4D97-AF65-F5344CB8AC3E}">
        <p14:creationId xmlns:p14="http://schemas.microsoft.com/office/powerpoint/2010/main" val="255397168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2418" name="Rectangle 2"/>
          <p:cNvSpPr>
            <a:spLocks noGrp="1" noChangeArrowheads="1"/>
          </p:cNvSpPr>
          <p:nvPr>
            <p:ph type="title"/>
          </p:nvPr>
        </p:nvSpPr>
        <p:spPr>
          <a:xfrm>
            <a:off x="228600" y="838200"/>
            <a:ext cx="8991600" cy="1524000"/>
          </a:xfrm>
        </p:spPr>
        <p:txBody>
          <a:bodyPr>
            <a:normAutofit fontScale="90000"/>
          </a:bodyPr>
          <a:lstStyle/>
          <a:p>
            <a:r>
              <a:rPr lang="en-US" sz="3200" dirty="0" smtClean="0">
                <a:solidFill>
                  <a:schemeClr val="accent3"/>
                </a:solidFill>
                <a:latin typeface="Rockwell" pitchFamily="18" charset="0"/>
              </a:rPr>
              <a:t>A </a:t>
            </a:r>
            <a:r>
              <a:rPr lang="en-US" sz="3200" dirty="0">
                <a:solidFill>
                  <a:schemeClr val="accent3"/>
                </a:solidFill>
                <a:latin typeface="Rockwell" pitchFamily="18" charset="0"/>
              </a:rPr>
              <a:t>limited amount of student information is classified as public directory </a:t>
            </a:r>
            <a:r>
              <a:rPr lang="en-US" sz="3200" dirty="0" smtClean="0">
                <a:solidFill>
                  <a:schemeClr val="accent3"/>
                </a:solidFill>
                <a:latin typeface="Rockwell" pitchFamily="18" charset="0"/>
              </a:rPr>
              <a:t>information. Directory </a:t>
            </a:r>
            <a:br>
              <a:rPr lang="en-US" sz="3200" dirty="0" smtClean="0">
                <a:solidFill>
                  <a:schemeClr val="accent3"/>
                </a:solidFill>
                <a:latin typeface="Rockwell" pitchFamily="18" charset="0"/>
              </a:rPr>
            </a:br>
            <a:r>
              <a:rPr lang="en-US" sz="3200" dirty="0" smtClean="0">
                <a:solidFill>
                  <a:schemeClr val="accent3"/>
                </a:solidFill>
                <a:latin typeface="Rockwell" pitchFamily="18" charset="0"/>
              </a:rPr>
              <a:t>information </a:t>
            </a:r>
            <a:r>
              <a:rPr lang="en-US" sz="3200" i="1" dirty="0" smtClean="0">
                <a:solidFill>
                  <a:schemeClr val="accent3"/>
                </a:solidFill>
                <a:latin typeface="Rockwell" pitchFamily="18" charset="0"/>
              </a:rPr>
              <a:t>typically</a:t>
            </a:r>
            <a:r>
              <a:rPr lang="en-US" sz="3200" dirty="0" smtClean="0">
                <a:solidFill>
                  <a:schemeClr val="accent3"/>
                </a:solidFill>
                <a:latin typeface="Rockwell" pitchFamily="18" charset="0"/>
              </a:rPr>
              <a:t> includes</a:t>
            </a:r>
            <a:r>
              <a:rPr lang="en-US" sz="3200" dirty="0">
                <a:solidFill>
                  <a:schemeClr val="accent3"/>
                </a:solidFill>
                <a:latin typeface="Rockwell" pitchFamily="18" charset="0"/>
              </a:rPr>
              <a:t>:</a:t>
            </a:r>
          </a:p>
        </p:txBody>
      </p:sp>
      <p:sp>
        <p:nvSpPr>
          <p:cNvPr id="572419" name="Rectangle 3"/>
          <p:cNvSpPr>
            <a:spLocks noGrp="1" noChangeArrowheads="1"/>
          </p:cNvSpPr>
          <p:nvPr>
            <p:ph type="body" sz="half" idx="1"/>
          </p:nvPr>
        </p:nvSpPr>
        <p:spPr>
          <a:xfrm>
            <a:off x="228600" y="2438400"/>
            <a:ext cx="4572000" cy="4267200"/>
          </a:xfrm>
        </p:spPr>
        <p:txBody>
          <a:bodyPr>
            <a:normAutofit/>
          </a:bodyPr>
          <a:lstStyle/>
          <a:p>
            <a:pPr>
              <a:lnSpc>
                <a:spcPct val="90000"/>
              </a:lnSpc>
            </a:pPr>
            <a:r>
              <a:rPr lang="en-US" dirty="0">
                <a:latin typeface="Rockwell" pitchFamily="18" charset="0"/>
              </a:rPr>
              <a:t>Name</a:t>
            </a:r>
          </a:p>
          <a:p>
            <a:pPr>
              <a:lnSpc>
                <a:spcPct val="90000"/>
              </a:lnSpc>
            </a:pPr>
            <a:r>
              <a:rPr lang="en-US" dirty="0" smtClean="0">
                <a:latin typeface="Rockwell" pitchFamily="18" charset="0"/>
              </a:rPr>
              <a:t>Address, telephone and email (but not in all school districts)</a:t>
            </a:r>
          </a:p>
          <a:p>
            <a:pPr>
              <a:lnSpc>
                <a:spcPct val="90000"/>
              </a:lnSpc>
            </a:pPr>
            <a:r>
              <a:rPr lang="en-US" dirty="0" smtClean="0">
                <a:latin typeface="Rockwell" pitchFamily="18" charset="0"/>
              </a:rPr>
              <a:t>Date </a:t>
            </a:r>
            <a:r>
              <a:rPr lang="en-US" dirty="0">
                <a:latin typeface="Rockwell" pitchFamily="18" charset="0"/>
              </a:rPr>
              <a:t>and place of birth</a:t>
            </a:r>
          </a:p>
          <a:p>
            <a:pPr>
              <a:lnSpc>
                <a:spcPct val="90000"/>
              </a:lnSpc>
            </a:pPr>
            <a:r>
              <a:rPr lang="en-US" dirty="0" smtClean="0">
                <a:latin typeface="Rockwell" pitchFamily="18" charset="0"/>
              </a:rPr>
              <a:t>Major </a:t>
            </a:r>
            <a:r>
              <a:rPr lang="en-US" dirty="0">
                <a:latin typeface="Rockwell" pitchFamily="18" charset="0"/>
              </a:rPr>
              <a:t>field of study</a:t>
            </a:r>
          </a:p>
          <a:p>
            <a:pPr>
              <a:lnSpc>
                <a:spcPct val="90000"/>
              </a:lnSpc>
            </a:pPr>
            <a:r>
              <a:rPr lang="en-US" dirty="0">
                <a:latin typeface="Rockwell" pitchFamily="18" charset="0"/>
              </a:rPr>
              <a:t>Participation in activities and sports</a:t>
            </a:r>
          </a:p>
          <a:p>
            <a:pPr>
              <a:lnSpc>
                <a:spcPct val="90000"/>
              </a:lnSpc>
            </a:pPr>
            <a:r>
              <a:rPr lang="en-US" dirty="0">
                <a:latin typeface="Rockwell" pitchFamily="18" charset="0"/>
              </a:rPr>
              <a:t>Weight and height of athletes</a:t>
            </a:r>
          </a:p>
          <a:p>
            <a:pPr>
              <a:lnSpc>
                <a:spcPct val="90000"/>
              </a:lnSpc>
            </a:pPr>
            <a:endParaRPr lang="en-US" dirty="0"/>
          </a:p>
        </p:txBody>
      </p:sp>
      <p:sp>
        <p:nvSpPr>
          <p:cNvPr id="572420" name="Rectangle 4"/>
          <p:cNvSpPr>
            <a:spLocks noGrp="1" noChangeArrowheads="1"/>
          </p:cNvSpPr>
          <p:nvPr>
            <p:ph type="body" sz="half" idx="2"/>
          </p:nvPr>
        </p:nvSpPr>
        <p:spPr>
          <a:xfrm>
            <a:off x="5029200" y="2438400"/>
            <a:ext cx="3810000" cy="3810000"/>
          </a:xfrm>
        </p:spPr>
        <p:txBody>
          <a:bodyPr/>
          <a:lstStyle/>
          <a:p>
            <a:pPr>
              <a:lnSpc>
                <a:spcPct val="90000"/>
              </a:lnSpc>
            </a:pPr>
            <a:r>
              <a:rPr lang="en-US" dirty="0">
                <a:latin typeface="Rockwell" pitchFamily="18" charset="0"/>
              </a:rPr>
              <a:t>Dates of attendance</a:t>
            </a:r>
            <a:endParaRPr lang="en-US" dirty="0" smtClean="0">
              <a:latin typeface="Rockwell" pitchFamily="18" charset="0"/>
            </a:endParaRPr>
          </a:p>
          <a:p>
            <a:pPr>
              <a:lnSpc>
                <a:spcPct val="90000"/>
              </a:lnSpc>
            </a:pPr>
            <a:r>
              <a:rPr lang="en-US" dirty="0" smtClean="0">
                <a:latin typeface="Rockwell" pitchFamily="18" charset="0"/>
              </a:rPr>
              <a:t>Enrollment status</a:t>
            </a:r>
            <a:endParaRPr lang="en-US" dirty="0">
              <a:latin typeface="Rockwell" pitchFamily="18" charset="0"/>
            </a:endParaRPr>
          </a:p>
          <a:p>
            <a:pPr>
              <a:lnSpc>
                <a:spcPct val="90000"/>
              </a:lnSpc>
            </a:pPr>
            <a:r>
              <a:rPr lang="en-US" dirty="0" smtClean="0">
                <a:latin typeface="Rockwell" pitchFamily="18" charset="0"/>
              </a:rPr>
              <a:t>Degrees, honors </a:t>
            </a:r>
            <a:r>
              <a:rPr lang="en-US" dirty="0">
                <a:latin typeface="Rockwell" pitchFamily="18" charset="0"/>
              </a:rPr>
              <a:t>and awards received</a:t>
            </a:r>
          </a:p>
          <a:p>
            <a:pPr>
              <a:lnSpc>
                <a:spcPct val="90000"/>
              </a:lnSpc>
            </a:pPr>
            <a:r>
              <a:rPr lang="en-US" dirty="0">
                <a:latin typeface="Rockwell" pitchFamily="18" charset="0"/>
              </a:rPr>
              <a:t>The most recent educational institution attended</a:t>
            </a:r>
          </a:p>
          <a:p>
            <a:pPr>
              <a:lnSpc>
                <a:spcPct val="90000"/>
              </a:lnSpc>
            </a:pPr>
            <a:r>
              <a:rPr lang="en-US" dirty="0" smtClean="0">
                <a:latin typeface="Rockwell" pitchFamily="18" charset="0"/>
              </a:rPr>
              <a:t>Photograph</a:t>
            </a:r>
          </a:p>
          <a:p>
            <a:pPr>
              <a:lnSpc>
                <a:spcPct val="90000"/>
              </a:lnSpc>
            </a:pPr>
            <a:r>
              <a:rPr lang="en-US" dirty="0" smtClean="0">
                <a:latin typeface="Rockwell" pitchFamily="18" charset="0"/>
              </a:rPr>
              <a:t>Grade level</a:t>
            </a:r>
            <a:endParaRPr lang="en-US" dirty="0">
              <a:latin typeface="Rockwell" pitchFamily="18" charset="0"/>
            </a:endParaRPr>
          </a:p>
        </p:txBody>
      </p:sp>
    </p:spTree>
    <p:extLst>
      <p:ext uri="{BB962C8B-B14F-4D97-AF65-F5344CB8AC3E}">
        <p14:creationId xmlns:p14="http://schemas.microsoft.com/office/powerpoint/2010/main" val="1194427968"/>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0371" name="Rectangle 3"/>
          <p:cNvSpPr>
            <a:spLocks noGrp="1" noChangeArrowheads="1"/>
          </p:cNvSpPr>
          <p:nvPr>
            <p:ph type="body" idx="1"/>
          </p:nvPr>
        </p:nvSpPr>
        <p:spPr>
          <a:xfrm>
            <a:off x="762000" y="1600200"/>
            <a:ext cx="7848600" cy="3886200"/>
          </a:xfrm>
        </p:spPr>
        <p:txBody>
          <a:bodyPr>
            <a:normAutofit/>
          </a:bodyPr>
          <a:lstStyle/>
          <a:p>
            <a:pPr>
              <a:lnSpc>
                <a:spcPct val="90000"/>
              </a:lnSpc>
            </a:pPr>
            <a:r>
              <a:rPr lang="en-US" sz="3200" dirty="0">
                <a:latin typeface="Rockwell" pitchFamily="18" charset="0"/>
              </a:rPr>
              <a:t>Most student </a:t>
            </a:r>
            <a:r>
              <a:rPr lang="en-US" sz="3200" dirty="0" smtClean="0">
                <a:latin typeface="Rockwell" pitchFamily="18" charset="0"/>
              </a:rPr>
              <a:t>information collected </a:t>
            </a:r>
            <a:r>
              <a:rPr lang="en-US" sz="3200" dirty="0">
                <a:latin typeface="Rockwell" pitchFamily="18" charset="0"/>
              </a:rPr>
              <a:t>or </a:t>
            </a:r>
            <a:r>
              <a:rPr lang="en-US" sz="3200" dirty="0" smtClean="0">
                <a:latin typeface="Rockwell" pitchFamily="18" charset="0"/>
              </a:rPr>
              <a:t>maintained by schools </a:t>
            </a:r>
            <a:r>
              <a:rPr lang="en-US" sz="3200" dirty="0">
                <a:latin typeface="Rockwell" pitchFamily="18" charset="0"/>
              </a:rPr>
              <a:t>is classified as “private</a:t>
            </a:r>
            <a:r>
              <a:rPr lang="en-US" sz="3200" dirty="0" smtClean="0">
                <a:latin typeface="Rockwell" pitchFamily="18" charset="0"/>
              </a:rPr>
              <a:t>.”</a:t>
            </a:r>
          </a:p>
          <a:p>
            <a:pPr marL="0" indent="0">
              <a:lnSpc>
                <a:spcPct val="90000"/>
              </a:lnSpc>
              <a:buNone/>
            </a:pPr>
            <a:endParaRPr lang="en-US" sz="3200" dirty="0">
              <a:latin typeface="Rockwell" pitchFamily="18" charset="0"/>
            </a:endParaRPr>
          </a:p>
          <a:p>
            <a:pPr>
              <a:lnSpc>
                <a:spcPct val="90000"/>
              </a:lnSpc>
            </a:pPr>
            <a:r>
              <a:rPr lang="en-US" sz="3200" dirty="0">
                <a:latin typeface="Rockwell" pitchFamily="18" charset="0"/>
              </a:rPr>
              <a:t>Private information may not be released to members of the public without </a:t>
            </a:r>
            <a:r>
              <a:rPr lang="en-US" sz="3200" dirty="0" smtClean="0">
                <a:latin typeface="Rockwell" pitchFamily="18" charset="0"/>
              </a:rPr>
              <a:t>consent or as otherwise specifically permitted by law.</a:t>
            </a:r>
            <a:endParaRPr lang="en-US" sz="3200" dirty="0">
              <a:latin typeface="Rockwell" pitchFamily="18" charset="0"/>
            </a:endParaRPr>
          </a:p>
          <a:p>
            <a:pPr>
              <a:lnSpc>
                <a:spcPct val="90000"/>
              </a:lnSpc>
            </a:pPr>
            <a:endParaRPr lang="en-US" sz="2800" dirty="0"/>
          </a:p>
          <a:p>
            <a:pPr>
              <a:lnSpc>
                <a:spcPct val="90000"/>
              </a:lnSpc>
            </a:pPr>
            <a:endParaRPr lang="en-US" sz="2400" dirty="0"/>
          </a:p>
        </p:txBody>
      </p:sp>
    </p:spTree>
    <p:extLst>
      <p:ext uri="{BB962C8B-B14F-4D97-AF65-F5344CB8AC3E}">
        <p14:creationId xmlns:p14="http://schemas.microsoft.com/office/powerpoint/2010/main" val="13894170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43" name="Rectangle 3"/>
          <p:cNvSpPr>
            <a:spLocks noGrp="1" noChangeArrowheads="1"/>
          </p:cNvSpPr>
          <p:nvPr>
            <p:ph type="body" idx="1"/>
          </p:nvPr>
        </p:nvSpPr>
        <p:spPr>
          <a:xfrm>
            <a:off x="990600" y="990600"/>
            <a:ext cx="7010400" cy="5562600"/>
          </a:xfrm>
        </p:spPr>
        <p:txBody>
          <a:bodyPr>
            <a:normAutofit/>
          </a:bodyPr>
          <a:lstStyle/>
          <a:p>
            <a:pPr>
              <a:lnSpc>
                <a:spcPct val="90000"/>
              </a:lnSpc>
            </a:pPr>
            <a:endParaRPr lang="en-US" dirty="0" smtClean="0"/>
          </a:p>
          <a:p>
            <a:pPr>
              <a:lnSpc>
                <a:spcPct val="90000"/>
              </a:lnSpc>
            </a:pPr>
            <a:r>
              <a:rPr lang="en-US" sz="3200" dirty="0" smtClean="0">
                <a:latin typeface="Rockwell" pitchFamily="18" charset="0"/>
              </a:rPr>
              <a:t>Private data may only be shared within the School District on a need-to-know basis.</a:t>
            </a:r>
          </a:p>
          <a:p>
            <a:pPr lvl="1">
              <a:lnSpc>
                <a:spcPct val="90000"/>
              </a:lnSpc>
              <a:buClr>
                <a:schemeClr val="accent3"/>
              </a:buClr>
            </a:pPr>
            <a:r>
              <a:rPr lang="en-US" sz="3000" dirty="0" smtClean="0">
                <a:latin typeface="Rockwell" pitchFamily="18" charset="0"/>
              </a:rPr>
              <a:t>Avoid teachers’ lounge gossip</a:t>
            </a:r>
          </a:p>
          <a:p>
            <a:pPr lvl="1">
              <a:lnSpc>
                <a:spcPct val="90000"/>
              </a:lnSpc>
              <a:buClr>
                <a:schemeClr val="accent3"/>
              </a:buClr>
            </a:pPr>
            <a:r>
              <a:rPr lang="en-US" sz="3000" dirty="0" smtClean="0">
                <a:latin typeface="Rockwell" pitchFamily="18" charset="0"/>
              </a:rPr>
              <a:t>Consider keeping student identity private when discussing a situation with colleagues.</a:t>
            </a:r>
          </a:p>
          <a:p>
            <a:pPr>
              <a:lnSpc>
                <a:spcPct val="90000"/>
              </a:lnSpc>
            </a:pPr>
            <a:r>
              <a:rPr lang="en-US" sz="3200" dirty="0" smtClean="0">
                <a:latin typeface="Rockwell" pitchFamily="18" charset="0"/>
              </a:rPr>
              <a:t>“Need-to-know” extends to volunteers and contractors.</a:t>
            </a:r>
            <a:endParaRPr lang="en-US" sz="3200" dirty="0">
              <a:latin typeface="Rockwell" pitchFamily="18" charset="0"/>
            </a:endParaRPr>
          </a:p>
        </p:txBody>
      </p:sp>
    </p:spTree>
    <p:extLst>
      <p:ext uri="{BB962C8B-B14F-4D97-AF65-F5344CB8AC3E}">
        <p14:creationId xmlns:p14="http://schemas.microsoft.com/office/powerpoint/2010/main" val="102549818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837944"/>
            <a:ext cx="7772400" cy="1362456"/>
          </a:xfrm>
        </p:spPr>
        <p:txBody>
          <a:bodyPr/>
          <a:lstStyle/>
          <a:p>
            <a:pPr algn="r"/>
            <a:r>
              <a:rPr lang="en-US" b="0" dirty="0" smtClean="0">
                <a:solidFill>
                  <a:schemeClr val="accent3"/>
                </a:solidFill>
                <a:effectLst/>
                <a:latin typeface="Rockwell" pitchFamily="18" charset="0"/>
              </a:rPr>
              <a:t>When Parents Disagree</a:t>
            </a:r>
            <a:r>
              <a:rPr lang="en-US" dirty="0"/>
              <a:t>	</a:t>
            </a:r>
          </a:p>
        </p:txBody>
      </p:sp>
    </p:spTree>
    <p:extLst>
      <p:ext uri="{BB962C8B-B14F-4D97-AF65-F5344CB8AC3E}">
        <p14:creationId xmlns:p14="http://schemas.microsoft.com/office/powerpoint/2010/main" val="1129384491"/>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4467" name="Rectangle 3"/>
          <p:cNvSpPr>
            <a:spLocks noGrp="1" noChangeArrowheads="1"/>
          </p:cNvSpPr>
          <p:nvPr>
            <p:ph type="body" idx="1"/>
          </p:nvPr>
        </p:nvSpPr>
        <p:spPr>
          <a:xfrm>
            <a:off x="685800" y="1143000"/>
            <a:ext cx="7772400" cy="4953000"/>
          </a:xfrm>
        </p:spPr>
        <p:txBody>
          <a:bodyPr/>
          <a:lstStyle/>
          <a:p>
            <a:r>
              <a:rPr lang="en-US" sz="3200" dirty="0">
                <a:latin typeface="Rockwell" pitchFamily="18" charset="0"/>
              </a:rPr>
              <a:t>Private data may not be shared outside the District without </a:t>
            </a:r>
            <a:r>
              <a:rPr lang="en-US" sz="3200" dirty="0" smtClean="0">
                <a:latin typeface="Rockwell" pitchFamily="18" charset="0"/>
              </a:rPr>
              <a:t>consent or as otherwise permitted by law.</a:t>
            </a:r>
            <a:endParaRPr lang="en-US" sz="3200" dirty="0">
              <a:latin typeface="Rockwell" pitchFamily="18" charset="0"/>
            </a:endParaRPr>
          </a:p>
          <a:p>
            <a:pPr lvl="1">
              <a:buClr>
                <a:schemeClr val="accent3"/>
              </a:buClr>
            </a:pPr>
            <a:r>
              <a:rPr lang="en-US" sz="3000" dirty="0" smtClean="0">
                <a:latin typeface="Rockwell" pitchFamily="18" charset="0"/>
              </a:rPr>
              <a:t>Exercise extreme caution with disciplinary information.</a:t>
            </a:r>
            <a:endParaRPr lang="en-US" sz="3000" dirty="0">
              <a:latin typeface="Rockwell" pitchFamily="18" charset="0"/>
            </a:endParaRPr>
          </a:p>
          <a:p>
            <a:pPr lvl="1">
              <a:buClr>
                <a:schemeClr val="accent3"/>
              </a:buClr>
            </a:pPr>
            <a:r>
              <a:rPr lang="en-US" sz="3000" dirty="0">
                <a:latin typeface="Rockwell" pitchFamily="18" charset="0"/>
              </a:rPr>
              <a:t>Exercise </a:t>
            </a:r>
            <a:r>
              <a:rPr lang="en-US" sz="3000" dirty="0" smtClean="0">
                <a:latin typeface="Rockwell" pitchFamily="18" charset="0"/>
              </a:rPr>
              <a:t>extreme caution with disability information.</a:t>
            </a:r>
            <a:endParaRPr lang="en-US" sz="3000" dirty="0">
              <a:latin typeface="Rockwell" pitchFamily="18" charset="0"/>
            </a:endParaRPr>
          </a:p>
          <a:p>
            <a:pPr lvl="1">
              <a:buClr>
                <a:schemeClr val="accent3"/>
              </a:buClr>
            </a:pPr>
            <a:r>
              <a:rPr lang="en-US" sz="3000" dirty="0">
                <a:latin typeface="Rockwell" pitchFamily="18" charset="0"/>
              </a:rPr>
              <a:t>Exercise </a:t>
            </a:r>
            <a:r>
              <a:rPr lang="en-US" sz="3000" dirty="0" smtClean="0">
                <a:latin typeface="Rockwell" pitchFamily="18" charset="0"/>
              </a:rPr>
              <a:t>extreme caution with your community conversations.</a:t>
            </a:r>
            <a:endParaRPr lang="en-US" sz="3000" dirty="0">
              <a:latin typeface="Rockwell" pitchFamily="18" charset="0"/>
            </a:endParaRPr>
          </a:p>
        </p:txBody>
      </p:sp>
    </p:spTree>
    <p:extLst>
      <p:ext uri="{BB962C8B-B14F-4D97-AF65-F5344CB8AC3E}">
        <p14:creationId xmlns:p14="http://schemas.microsoft.com/office/powerpoint/2010/main" val="91796534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5491" name="Rectangle 3"/>
          <p:cNvSpPr>
            <a:spLocks noGrp="1" noChangeArrowheads="1"/>
          </p:cNvSpPr>
          <p:nvPr>
            <p:ph type="body" idx="1"/>
          </p:nvPr>
        </p:nvSpPr>
        <p:spPr>
          <a:xfrm>
            <a:off x="788324" y="1295400"/>
            <a:ext cx="7772400" cy="5486400"/>
          </a:xfrm>
        </p:spPr>
        <p:txBody>
          <a:bodyPr>
            <a:normAutofit/>
          </a:bodyPr>
          <a:lstStyle/>
          <a:p>
            <a:r>
              <a:rPr lang="en-US" sz="2400" dirty="0">
                <a:latin typeface="Rockwell" pitchFamily="18" charset="0"/>
              </a:rPr>
              <a:t>Parents have a right to access </a:t>
            </a:r>
            <a:r>
              <a:rPr lang="en-US" sz="2400" u="sng" dirty="0">
                <a:latin typeface="Rockwell" pitchFamily="18" charset="0"/>
              </a:rPr>
              <a:t>all</a:t>
            </a:r>
            <a:r>
              <a:rPr lang="en-US" sz="2400" dirty="0">
                <a:latin typeface="Rockwell" pitchFamily="18" charset="0"/>
              </a:rPr>
              <a:t> of their own child’s </a:t>
            </a:r>
            <a:r>
              <a:rPr lang="en-US" sz="2400" dirty="0" smtClean="0">
                <a:latin typeface="Rockwell" pitchFamily="18" charset="0"/>
              </a:rPr>
              <a:t>private data.</a:t>
            </a:r>
          </a:p>
          <a:p>
            <a:pPr lvl="1">
              <a:buClr>
                <a:schemeClr val="accent3"/>
              </a:buClr>
            </a:pPr>
            <a:r>
              <a:rPr lang="en-US" dirty="0">
                <a:latin typeface="Rockwell" pitchFamily="18" charset="0"/>
              </a:rPr>
              <a:t>Use caution when </a:t>
            </a:r>
            <a:r>
              <a:rPr lang="en-US" dirty="0" smtClean="0">
                <a:latin typeface="Rockwell" pitchFamily="18" charset="0"/>
              </a:rPr>
              <a:t>e-mailing colleagues.</a:t>
            </a:r>
            <a:endParaRPr lang="en-US" dirty="0">
              <a:latin typeface="Rockwell" pitchFamily="18" charset="0"/>
            </a:endParaRPr>
          </a:p>
          <a:p>
            <a:pPr lvl="1">
              <a:buClr>
                <a:schemeClr val="accent3"/>
              </a:buClr>
            </a:pPr>
            <a:r>
              <a:rPr lang="en-US" dirty="0">
                <a:latin typeface="Rockwell" pitchFamily="18" charset="0"/>
              </a:rPr>
              <a:t>Don’t put something in writing that you will later regret.</a:t>
            </a:r>
          </a:p>
          <a:p>
            <a:pPr lvl="1">
              <a:buClr>
                <a:schemeClr val="accent3"/>
              </a:buClr>
            </a:pPr>
            <a:r>
              <a:rPr lang="en-US" dirty="0">
                <a:latin typeface="Rockwell" pitchFamily="18" charset="0"/>
              </a:rPr>
              <a:t>Watch out for </a:t>
            </a:r>
            <a:r>
              <a:rPr lang="en-US" dirty="0" smtClean="0">
                <a:latin typeface="Rockwell" pitchFamily="18" charset="0"/>
              </a:rPr>
              <a:t>“</a:t>
            </a:r>
            <a:r>
              <a:rPr lang="en-US" dirty="0">
                <a:latin typeface="Rockwell" pitchFamily="18" charset="0"/>
              </a:rPr>
              <a:t>commingled” data</a:t>
            </a:r>
            <a:r>
              <a:rPr lang="en-US" dirty="0" smtClean="0">
                <a:latin typeface="Rockwell" pitchFamily="18" charset="0"/>
              </a:rPr>
              <a:t>.</a:t>
            </a:r>
          </a:p>
          <a:p>
            <a:r>
              <a:rPr lang="en-US" sz="2400" dirty="0" smtClean="0">
                <a:latin typeface="Rockwell" pitchFamily="18" charset="0"/>
              </a:rPr>
              <a:t>Noncustodial parents do </a:t>
            </a:r>
            <a:r>
              <a:rPr lang="en-US" sz="2400" u="sng" dirty="0" smtClean="0">
                <a:latin typeface="Rockwell" pitchFamily="18" charset="0"/>
              </a:rPr>
              <a:t>not</a:t>
            </a:r>
            <a:r>
              <a:rPr lang="en-US" sz="2400" dirty="0" smtClean="0">
                <a:latin typeface="Rockwell" pitchFamily="18" charset="0"/>
              </a:rPr>
              <a:t> generally lose the right to access student data.</a:t>
            </a:r>
          </a:p>
          <a:p>
            <a:r>
              <a:rPr lang="en-US" sz="2400" dirty="0" smtClean="0">
                <a:latin typeface="Rockwell" pitchFamily="18" charset="0"/>
              </a:rPr>
              <a:t>The “Desk Drawer Exception” is a very limited exception.</a:t>
            </a:r>
          </a:p>
          <a:p>
            <a:pPr lvl="1">
              <a:buClr>
                <a:schemeClr val="accent3"/>
              </a:buClr>
            </a:pPr>
            <a:r>
              <a:rPr lang="en-US" dirty="0" smtClean="0">
                <a:latin typeface="Rockwell" pitchFamily="18" charset="0"/>
              </a:rPr>
              <a:t>Data can’t be shared with anyone other than a substitute teacher.</a:t>
            </a:r>
          </a:p>
          <a:p>
            <a:pPr lvl="1">
              <a:buClr>
                <a:schemeClr val="accent3"/>
              </a:buClr>
            </a:pPr>
            <a:r>
              <a:rPr lang="en-US" dirty="0" smtClean="0">
                <a:latin typeface="Rockwell" pitchFamily="18" charset="0"/>
              </a:rPr>
              <a:t>Data must be destroyed at the end of the year</a:t>
            </a:r>
            <a:r>
              <a:rPr lang="en-US" sz="2200" dirty="0" smtClean="0">
                <a:latin typeface="Rockwell" pitchFamily="18" charset="0"/>
              </a:rPr>
              <a:t>.</a:t>
            </a:r>
            <a:endParaRPr lang="en-US" sz="2200" dirty="0">
              <a:latin typeface="Rockwell" pitchFamily="18" charset="0"/>
            </a:endParaRPr>
          </a:p>
        </p:txBody>
      </p:sp>
    </p:spTree>
    <p:extLst>
      <p:ext uri="{BB962C8B-B14F-4D97-AF65-F5344CB8AC3E}">
        <p14:creationId xmlns:p14="http://schemas.microsoft.com/office/powerpoint/2010/main" val="3999329825"/>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389120"/>
          </a:xfrm>
        </p:spPr>
        <p:txBody>
          <a:bodyPr/>
          <a:lstStyle/>
          <a:p>
            <a:r>
              <a:rPr lang="en-US" sz="3200" dirty="0" smtClean="0">
                <a:latin typeface="Rockwell" pitchFamily="18" charset="0"/>
              </a:rPr>
              <a:t>A </a:t>
            </a:r>
            <a:r>
              <a:rPr lang="en-US" sz="3200" u="sng" dirty="0" smtClean="0">
                <a:latin typeface="Rockwell" pitchFamily="18" charset="0"/>
              </a:rPr>
              <a:t>very</a:t>
            </a:r>
            <a:r>
              <a:rPr lang="en-US" sz="3200" dirty="0" smtClean="0">
                <a:latin typeface="Rockwell" pitchFamily="18" charset="0"/>
              </a:rPr>
              <a:t> limited amount of data may be classified as “confidential.”  </a:t>
            </a:r>
          </a:p>
          <a:p>
            <a:endParaRPr lang="en-US" sz="3200" dirty="0" smtClean="0">
              <a:latin typeface="Rockwell" pitchFamily="18" charset="0"/>
            </a:endParaRPr>
          </a:p>
          <a:p>
            <a:pPr marL="274320" lvl="1" indent="-274320">
              <a:buClr>
                <a:schemeClr val="accent3"/>
              </a:buClr>
              <a:buSzPct val="95000"/>
            </a:pPr>
            <a:r>
              <a:rPr lang="en-US" sz="3200" dirty="0">
                <a:latin typeface="Rockwell" pitchFamily="18" charset="0"/>
              </a:rPr>
              <a:t>Confidential data is not accessible by the data subject.</a:t>
            </a:r>
          </a:p>
          <a:p>
            <a:pPr marL="0" indent="0">
              <a:buNone/>
            </a:pPr>
            <a:endParaRPr lang="en-US" sz="3200" dirty="0" smtClean="0"/>
          </a:p>
        </p:txBody>
      </p:sp>
    </p:spTree>
    <p:extLst>
      <p:ext uri="{BB962C8B-B14F-4D97-AF65-F5344CB8AC3E}">
        <p14:creationId xmlns:p14="http://schemas.microsoft.com/office/powerpoint/2010/main" val="1887360641"/>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3093720"/>
          </a:xfrm>
        </p:spPr>
        <p:txBody>
          <a:bodyPr/>
          <a:lstStyle/>
          <a:p>
            <a:pPr>
              <a:lnSpc>
                <a:spcPct val="90000"/>
              </a:lnSpc>
            </a:pPr>
            <a:r>
              <a:rPr lang="en-US" sz="3200" dirty="0" smtClean="0">
                <a:latin typeface="Rockwell" pitchFamily="18" charset="0"/>
              </a:rPr>
              <a:t>Keezer Data</a:t>
            </a:r>
            <a:endParaRPr lang="en-US" sz="3200" dirty="0">
              <a:latin typeface="Rockwell" pitchFamily="18" charset="0"/>
            </a:endParaRPr>
          </a:p>
          <a:p>
            <a:pPr lvl="1">
              <a:lnSpc>
                <a:spcPct val="90000"/>
              </a:lnSpc>
              <a:buClr>
                <a:schemeClr val="accent3"/>
              </a:buClr>
            </a:pPr>
            <a:r>
              <a:rPr lang="en-US" sz="2800" dirty="0" smtClean="0">
                <a:latin typeface="Rockwell" pitchFamily="18" charset="0"/>
              </a:rPr>
              <a:t>Unrecorded mental impressions don’t count as data.</a:t>
            </a:r>
          </a:p>
          <a:p>
            <a:pPr marL="393192" lvl="1" indent="0">
              <a:lnSpc>
                <a:spcPct val="90000"/>
              </a:lnSpc>
              <a:buClr>
                <a:schemeClr val="accent3"/>
              </a:buClr>
              <a:buNone/>
            </a:pPr>
            <a:endParaRPr lang="en-US" sz="2800" dirty="0" smtClean="0">
              <a:latin typeface="Rockwell" pitchFamily="18" charset="0"/>
            </a:endParaRPr>
          </a:p>
          <a:p>
            <a:pPr lvl="1">
              <a:lnSpc>
                <a:spcPct val="90000"/>
              </a:lnSpc>
              <a:buClr>
                <a:schemeClr val="accent3"/>
              </a:buClr>
            </a:pPr>
            <a:r>
              <a:rPr lang="en-US" sz="2800" dirty="0" smtClean="0">
                <a:latin typeface="Rockwell" pitchFamily="18" charset="0"/>
              </a:rPr>
              <a:t>Exercise extreme </a:t>
            </a:r>
            <a:r>
              <a:rPr lang="en-US" sz="2800" dirty="0">
                <a:latin typeface="Rockwell" pitchFamily="18" charset="0"/>
              </a:rPr>
              <a:t>caution before assuming information is only an “unrecorded mental impression.” </a:t>
            </a:r>
          </a:p>
          <a:p>
            <a:pPr marL="0" indent="0">
              <a:buNone/>
            </a:pPr>
            <a:endParaRPr lang="en-US" dirty="0"/>
          </a:p>
        </p:txBody>
      </p:sp>
    </p:spTree>
    <p:extLst>
      <p:ext uri="{BB962C8B-B14F-4D97-AF65-F5344CB8AC3E}">
        <p14:creationId xmlns:p14="http://schemas.microsoft.com/office/powerpoint/2010/main" val="1904249934"/>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p:txBody>
          <a:bodyPr>
            <a:normAutofit fontScale="90000"/>
          </a:bodyPr>
          <a:lstStyle/>
          <a:p>
            <a:r>
              <a:rPr lang="en-US" dirty="0">
                <a:solidFill>
                  <a:schemeClr val="accent3"/>
                </a:solidFill>
                <a:latin typeface="Rockwell" pitchFamily="18" charset="0"/>
              </a:rPr>
              <a:t>Civil Remedies and Penalties</a:t>
            </a:r>
          </a:p>
        </p:txBody>
      </p:sp>
      <p:sp>
        <p:nvSpPr>
          <p:cNvPr id="576515" name="Rectangle 3"/>
          <p:cNvSpPr>
            <a:spLocks noGrp="1" noChangeArrowheads="1"/>
          </p:cNvSpPr>
          <p:nvPr>
            <p:ph type="body" idx="1"/>
          </p:nvPr>
        </p:nvSpPr>
        <p:spPr>
          <a:xfrm>
            <a:off x="838200" y="1905000"/>
            <a:ext cx="7772400" cy="4648200"/>
          </a:xfrm>
        </p:spPr>
        <p:txBody>
          <a:bodyPr>
            <a:normAutofit/>
          </a:bodyPr>
          <a:lstStyle/>
          <a:p>
            <a:pPr>
              <a:lnSpc>
                <a:spcPct val="90000"/>
              </a:lnSpc>
            </a:pPr>
            <a:r>
              <a:rPr lang="en-US" sz="3200" dirty="0">
                <a:latin typeface="Rockwell" pitchFamily="18" charset="0"/>
              </a:rPr>
              <a:t>Lawsuit for damages or compliance (M.S. 13.08</a:t>
            </a:r>
            <a:r>
              <a:rPr lang="en-US" sz="3200" dirty="0" smtClean="0">
                <a:latin typeface="Rockwell" pitchFamily="18" charset="0"/>
              </a:rPr>
              <a:t>)</a:t>
            </a:r>
          </a:p>
          <a:p>
            <a:pPr lvl="1">
              <a:lnSpc>
                <a:spcPct val="90000"/>
              </a:lnSpc>
              <a:buClr>
                <a:schemeClr val="accent3"/>
              </a:buClr>
            </a:pPr>
            <a:r>
              <a:rPr lang="en-US" sz="2600" dirty="0" smtClean="0">
                <a:latin typeface="Rockwell" pitchFamily="18" charset="0"/>
              </a:rPr>
              <a:t>Attorney’s fees</a:t>
            </a:r>
          </a:p>
          <a:p>
            <a:pPr lvl="1">
              <a:lnSpc>
                <a:spcPct val="90000"/>
              </a:lnSpc>
              <a:buClr>
                <a:schemeClr val="accent3"/>
              </a:buClr>
            </a:pPr>
            <a:r>
              <a:rPr lang="en-US" sz="2600" dirty="0" smtClean="0">
                <a:latin typeface="Rockwell" pitchFamily="18" charset="0"/>
              </a:rPr>
              <a:t>Civil penalty</a:t>
            </a:r>
          </a:p>
          <a:p>
            <a:pPr>
              <a:lnSpc>
                <a:spcPct val="90000"/>
              </a:lnSpc>
            </a:pPr>
            <a:r>
              <a:rPr lang="en-US" sz="3200" dirty="0" smtClean="0">
                <a:latin typeface="Rockwell" pitchFamily="18" charset="0"/>
              </a:rPr>
              <a:t>Injunction (M.S. 13.08)</a:t>
            </a:r>
          </a:p>
          <a:p>
            <a:pPr>
              <a:lnSpc>
                <a:spcPct val="90000"/>
              </a:lnSpc>
            </a:pPr>
            <a:r>
              <a:rPr lang="en-US" sz="3200" dirty="0" smtClean="0">
                <a:latin typeface="Rockwell" pitchFamily="18" charset="0"/>
              </a:rPr>
              <a:t>A willful violation is a misdemeanor (M.S. 13.09)</a:t>
            </a:r>
          </a:p>
          <a:p>
            <a:pPr>
              <a:lnSpc>
                <a:spcPct val="90000"/>
              </a:lnSpc>
            </a:pPr>
            <a:r>
              <a:rPr lang="en-US" sz="3200" dirty="0" smtClean="0">
                <a:latin typeface="Rockwell" pitchFamily="18" charset="0"/>
              </a:rPr>
              <a:t>Cause for suspension or dismissal (M.S. 13.09)</a:t>
            </a:r>
            <a:endParaRPr lang="en-US" sz="3200" dirty="0">
              <a:latin typeface="Rockwell" pitchFamily="18" charset="0"/>
            </a:endParaRPr>
          </a:p>
        </p:txBody>
      </p:sp>
    </p:spTree>
    <p:extLst>
      <p:ext uri="{BB962C8B-B14F-4D97-AF65-F5344CB8AC3E}">
        <p14:creationId xmlns:p14="http://schemas.microsoft.com/office/powerpoint/2010/main" val="692833193"/>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SPECIAL EDUCATION LEGAL DISPUTES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050890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8300" y="609600"/>
            <a:ext cx="8763000" cy="6019800"/>
          </a:xfrm>
        </p:spPr>
        <p:txBody>
          <a:bodyPr>
            <a:noAutofit/>
          </a:bodyPr>
          <a:lstStyle/>
          <a:p>
            <a:pPr marL="0" indent="0">
              <a:buNone/>
            </a:pPr>
            <a:r>
              <a:rPr lang="en-US" sz="3300" dirty="0">
                <a:solidFill>
                  <a:schemeClr val="accent3"/>
                </a:solidFill>
                <a:latin typeface="Rockwell" pitchFamily="18" charset="0"/>
                <a:cs typeface="Arial" charset="0"/>
              </a:rPr>
              <a:t>I.E.E.s (Independent Educational Evaluations)</a:t>
            </a:r>
          </a:p>
          <a:p>
            <a:pPr marL="0" indent="0">
              <a:buNone/>
            </a:pPr>
            <a:endParaRPr lang="en-US" sz="1050" dirty="0" smtClean="0">
              <a:latin typeface="Rockwell" pitchFamily="18" charset="0"/>
            </a:endParaRPr>
          </a:p>
          <a:p>
            <a:r>
              <a:rPr lang="en-US" sz="2800" dirty="0" smtClean="0">
                <a:latin typeface="Rockwell" pitchFamily="18" charset="0"/>
              </a:rPr>
              <a:t>Parents can obtain an I.E.E. at their own expense.</a:t>
            </a:r>
          </a:p>
          <a:p>
            <a:r>
              <a:rPr lang="en-US" sz="2800" dirty="0" smtClean="0">
                <a:latin typeface="Rockwell" pitchFamily="18" charset="0"/>
              </a:rPr>
              <a:t>Parents have a right to an I.E.E. at public expense if they disagree with an evaluation by the district.</a:t>
            </a:r>
          </a:p>
          <a:p>
            <a:r>
              <a:rPr lang="en-US" sz="2800" dirty="0" smtClean="0">
                <a:latin typeface="Rockwell" pitchFamily="18" charset="0"/>
              </a:rPr>
              <a:t>To refuse an I.E.E., the district must ask for a due process hearing and prove that its own evaluation was appropriate.</a:t>
            </a:r>
          </a:p>
          <a:p>
            <a:r>
              <a:rPr lang="en-US" sz="2800" dirty="0" smtClean="0">
                <a:latin typeface="Rockwell" pitchFamily="18" charset="0"/>
              </a:rPr>
              <a:t>Districts cannot simply ignore a parent’s I.E.E. request.</a:t>
            </a:r>
          </a:p>
          <a:p>
            <a:r>
              <a:rPr lang="en-US" sz="2800" dirty="0" smtClean="0">
                <a:latin typeface="Rockwell" pitchFamily="18" charset="0"/>
              </a:rPr>
              <a:t>District’s must provide information about their criteria for I.E.E.s.</a:t>
            </a:r>
            <a:endParaRPr lang="en-US" sz="2800" dirty="0">
              <a:latin typeface="Rockwell" pitchFamily="18" charset="0"/>
            </a:endParaRPr>
          </a:p>
        </p:txBody>
      </p:sp>
    </p:spTree>
    <p:extLst>
      <p:ext uri="{BB962C8B-B14F-4D97-AF65-F5344CB8AC3E}">
        <p14:creationId xmlns:p14="http://schemas.microsoft.com/office/powerpoint/2010/main" val="2073951981"/>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Rockwell" panose="02060603020205020403" pitchFamily="18" charset="0"/>
              </a:rPr>
              <a:t>Implementation Errors</a:t>
            </a:r>
            <a:endParaRPr lang="en-US" dirty="0">
              <a:latin typeface="Rockwell" panose="02060603020205020403" pitchFamily="18" charset="0"/>
            </a:endParaRPr>
          </a:p>
        </p:txBody>
      </p:sp>
      <p:sp>
        <p:nvSpPr>
          <p:cNvPr id="3" name="Content Placeholder 2"/>
          <p:cNvSpPr>
            <a:spLocks noGrp="1"/>
          </p:cNvSpPr>
          <p:nvPr>
            <p:ph idx="1"/>
          </p:nvPr>
        </p:nvSpPr>
        <p:spPr/>
        <p:txBody>
          <a:bodyPr>
            <a:normAutofit/>
          </a:bodyPr>
          <a:lstStyle/>
          <a:p>
            <a:r>
              <a:rPr lang="en-US" sz="3600" dirty="0" smtClean="0">
                <a:latin typeface="Rockwell" panose="02060603020205020403" pitchFamily="18" charset="0"/>
              </a:rPr>
              <a:t>Don’t overpromise</a:t>
            </a:r>
          </a:p>
          <a:p>
            <a:r>
              <a:rPr lang="en-US" sz="3600" dirty="0" smtClean="0">
                <a:latin typeface="Rockwell" panose="02060603020205020403" pitchFamily="18" charset="0"/>
              </a:rPr>
              <a:t>Collect data</a:t>
            </a:r>
          </a:p>
          <a:p>
            <a:r>
              <a:rPr lang="en-US" sz="3600" dirty="0" smtClean="0">
                <a:latin typeface="Rockwell" panose="02060603020205020403" pitchFamily="18" charset="0"/>
              </a:rPr>
              <a:t>Share the IEP with all whom have the responsibility to implement adaptations</a:t>
            </a:r>
          </a:p>
          <a:p>
            <a:r>
              <a:rPr lang="en-US" sz="3600" dirty="0" smtClean="0">
                <a:latin typeface="Rockwell" panose="02060603020205020403" pitchFamily="18" charset="0"/>
              </a:rPr>
              <a:t>Remedy errors if possible</a:t>
            </a:r>
            <a:endParaRPr lang="en-US" sz="3600" dirty="0">
              <a:latin typeface="Rockwell" panose="02060603020205020403" pitchFamily="18" charset="0"/>
            </a:endParaRPr>
          </a:p>
        </p:txBody>
      </p:sp>
    </p:spTree>
    <p:extLst>
      <p:ext uri="{BB962C8B-B14F-4D97-AF65-F5344CB8AC3E}">
        <p14:creationId xmlns:p14="http://schemas.microsoft.com/office/powerpoint/2010/main" val="30016094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Rockwell" panose="02060603020205020403" pitchFamily="18" charset="0"/>
              </a:rPr>
              <a:t>Resistance to Restrictive Settings</a:t>
            </a:r>
            <a:endParaRPr lang="en-US" dirty="0">
              <a:latin typeface="Rockwell" panose="02060603020205020403" pitchFamily="18" charset="0"/>
            </a:endParaRPr>
          </a:p>
        </p:txBody>
      </p:sp>
      <p:sp>
        <p:nvSpPr>
          <p:cNvPr id="3" name="Content Placeholder 2"/>
          <p:cNvSpPr>
            <a:spLocks noGrp="1"/>
          </p:cNvSpPr>
          <p:nvPr>
            <p:ph idx="1"/>
          </p:nvPr>
        </p:nvSpPr>
        <p:spPr/>
        <p:txBody>
          <a:bodyPr>
            <a:normAutofit/>
          </a:bodyPr>
          <a:lstStyle/>
          <a:p>
            <a:r>
              <a:rPr lang="en-US" sz="3600" dirty="0" smtClean="0">
                <a:latin typeface="Rockwell" panose="02060603020205020403" pitchFamily="18" charset="0"/>
              </a:rPr>
              <a:t>Hold meetings</a:t>
            </a:r>
          </a:p>
          <a:p>
            <a:r>
              <a:rPr lang="en-US" sz="3600" dirty="0" smtClean="0">
                <a:latin typeface="Rockwell" panose="02060603020205020403" pitchFamily="18" charset="0"/>
              </a:rPr>
              <a:t>Arrange tours</a:t>
            </a:r>
          </a:p>
          <a:p>
            <a:r>
              <a:rPr lang="en-US" sz="3600" dirty="0" smtClean="0">
                <a:latin typeface="Rockwell" panose="02060603020205020403" pitchFamily="18" charset="0"/>
              </a:rPr>
              <a:t>Document the IEP team’s proposal</a:t>
            </a:r>
          </a:p>
          <a:p>
            <a:r>
              <a:rPr lang="en-US" sz="3600" dirty="0" smtClean="0">
                <a:latin typeface="Rockwell" panose="02060603020205020403" pitchFamily="18" charset="0"/>
              </a:rPr>
              <a:t>Collect data</a:t>
            </a:r>
          </a:p>
          <a:p>
            <a:r>
              <a:rPr lang="en-US" sz="3600" dirty="0" smtClean="0">
                <a:latin typeface="Rockwell" panose="02060603020205020403" pitchFamily="18" charset="0"/>
              </a:rPr>
              <a:t>Try mediation</a:t>
            </a:r>
          </a:p>
          <a:p>
            <a:r>
              <a:rPr lang="en-US" sz="3600" dirty="0" smtClean="0">
                <a:latin typeface="Rockwell" panose="02060603020205020403" pitchFamily="18" charset="0"/>
              </a:rPr>
              <a:t>Consider a hearing???</a:t>
            </a:r>
            <a:endParaRPr lang="en-US" sz="3600" dirty="0">
              <a:latin typeface="Rockwell" panose="02060603020205020403" pitchFamily="18" charset="0"/>
            </a:endParaRPr>
          </a:p>
        </p:txBody>
      </p:sp>
    </p:spTree>
    <p:extLst>
      <p:ext uri="{BB962C8B-B14F-4D97-AF65-F5344CB8AC3E}">
        <p14:creationId xmlns:p14="http://schemas.microsoft.com/office/powerpoint/2010/main" val="27375211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 Dispute Processes</a:t>
            </a:r>
            <a:endParaRPr lang="en-US" dirty="0"/>
          </a:p>
        </p:txBody>
      </p:sp>
      <p:sp>
        <p:nvSpPr>
          <p:cNvPr id="3" name="Content Placeholder 2"/>
          <p:cNvSpPr>
            <a:spLocks noGrp="1"/>
          </p:cNvSpPr>
          <p:nvPr>
            <p:ph idx="1"/>
          </p:nvPr>
        </p:nvSpPr>
        <p:spPr/>
        <p:txBody>
          <a:bodyPr>
            <a:normAutofit lnSpcReduction="10000"/>
          </a:bodyPr>
          <a:lstStyle/>
          <a:p>
            <a:r>
              <a:rPr lang="en-US" sz="2800" dirty="0">
                <a:latin typeface="Rockwell" pitchFamily="18" charset="0"/>
              </a:rPr>
              <a:t>MDE </a:t>
            </a:r>
            <a:r>
              <a:rPr lang="en-US" sz="2800" dirty="0" smtClean="0">
                <a:latin typeface="Rockwell" pitchFamily="18" charset="0"/>
              </a:rPr>
              <a:t>Complaints</a:t>
            </a:r>
          </a:p>
          <a:p>
            <a:pPr lvl="1"/>
            <a:r>
              <a:rPr lang="en-US" dirty="0" smtClean="0">
                <a:latin typeface="Rockwell" pitchFamily="18" charset="0"/>
              </a:rPr>
              <a:t>Special Education</a:t>
            </a:r>
          </a:p>
          <a:p>
            <a:pPr lvl="1"/>
            <a:r>
              <a:rPr lang="en-US" dirty="0" smtClean="0">
                <a:latin typeface="Rockwell" pitchFamily="18" charset="0"/>
              </a:rPr>
              <a:t>Maltreatment</a:t>
            </a:r>
          </a:p>
          <a:p>
            <a:pPr lvl="1"/>
            <a:r>
              <a:rPr lang="en-US" dirty="0" smtClean="0">
                <a:latin typeface="Rockwell" pitchFamily="18" charset="0"/>
              </a:rPr>
              <a:t>Board of Teaching</a:t>
            </a:r>
            <a:endParaRPr lang="en-US" dirty="0">
              <a:latin typeface="Rockwell" pitchFamily="18" charset="0"/>
            </a:endParaRPr>
          </a:p>
          <a:p>
            <a:r>
              <a:rPr lang="en-US" sz="2800" dirty="0" smtClean="0">
                <a:latin typeface="Rockwell" pitchFamily="18" charset="0"/>
              </a:rPr>
              <a:t>OCR </a:t>
            </a:r>
            <a:r>
              <a:rPr lang="en-US" sz="2800" dirty="0">
                <a:latin typeface="Rockwell" pitchFamily="18" charset="0"/>
              </a:rPr>
              <a:t>Complaints</a:t>
            </a:r>
          </a:p>
          <a:p>
            <a:r>
              <a:rPr lang="en-US" sz="2800" dirty="0">
                <a:latin typeface="Rockwell" pitchFamily="18" charset="0"/>
              </a:rPr>
              <a:t>MDHR Charges</a:t>
            </a:r>
          </a:p>
          <a:p>
            <a:r>
              <a:rPr lang="en-US" sz="2800" dirty="0" smtClean="0">
                <a:latin typeface="Rockwell" pitchFamily="18" charset="0"/>
              </a:rPr>
              <a:t>Data Privacy Complaints</a:t>
            </a:r>
          </a:p>
          <a:p>
            <a:r>
              <a:rPr lang="en-US" sz="2800" dirty="0" smtClean="0">
                <a:latin typeface="Rockwell" pitchFamily="18" charset="0"/>
              </a:rPr>
              <a:t>Due Process Hearings</a:t>
            </a:r>
          </a:p>
          <a:p>
            <a:r>
              <a:rPr lang="en-US" sz="2800" dirty="0" smtClean="0">
                <a:latin typeface="Rockwell" pitchFamily="18" charset="0"/>
              </a:rPr>
              <a:t>Lawsuits</a:t>
            </a:r>
            <a:endParaRPr lang="en-US" sz="2800" dirty="0">
              <a:latin typeface="Rockwell" pitchFamily="18" charset="0"/>
            </a:endParaRPr>
          </a:p>
          <a:p>
            <a:endParaRPr lang="en-US" dirty="0"/>
          </a:p>
        </p:txBody>
      </p:sp>
    </p:spTree>
    <p:extLst>
      <p:ext uri="{BB962C8B-B14F-4D97-AF65-F5344CB8AC3E}">
        <p14:creationId xmlns:p14="http://schemas.microsoft.com/office/powerpoint/2010/main" val="3241179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981200"/>
            <a:ext cx="6781800" cy="3246120"/>
          </a:xfrm>
        </p:spPr>
        <p:txBody>
          <a:bodyPr>
            <a:normAutofit/>
          </a:bodyPr>
          <a:lstStyle/>
          <a:p>
            <a:pPr marL="1206500" indent="-273050"/>
            <a:r>
              <a:rPr lang="en-US" sz="3600" dirty="0">
                <a:latin typeface="Rockwell" pitchFamily="18" charset="0"/>
                <a:cs typeface="Times New Roman" pitchFamily="18" charset="0"/>
              </a:rPr>
              <a:t>Physical </a:t>
            </a:r>
            <a:r>
              <a:rPr lang="en-US" sz="3600" dirty="0" smtClean="0">
                <a:latin typeface="Rockwell" pitchFamily="18" charset="0"/>
                <a:cs typeface="Times New Roman" pitchFamily="18" charset="0"/>
              </a:rPr>
              <a:t>Custody</a:t>
            </a:r>
          </a:p>
          <a:p>
            <a:pPr marL="1572260" lvl="1" indent="-273050">
              <a:buClr>
                <a:schemeClr val="accent3"/>
              </a:buClr>
            </a:pPr>
            <a:r>
              <a:rPr lang="en-US" sz="3600" dirty="0" smtClean="0">
                <a:latin typeface="Rockwell" pitchFamily="18" charset="0"/>
                <a:cs typeface="Times New Roman" pitchFamily="18" charset="0"/>
              </a:rPr>
              <a:t>Visitation</a:t>
            </a:r>
          </a:p>
          <a:p>
            <a:pPr marL="1206500" indent="-273050"/>
            <a:r>
              <a:rPr lang="en-US" sz="3600" dirty="0" smtClean="0">
                <a:latin typeface="Rockwell" pitchFamily="18" charset="0"/>
                <a:cs typeface="Times New Roman" pitchFamily="18" charset="0"/>
              </a:rPr>
              <a:t>Legal Custody</a:t>
            </a:r>
          </a:p>
          <a:p>
            <a:pPr marL="1206500" indent="-273050"/>
            <a:r>
              <a:rPr lang="en-US" sz="3600" dirty="0" smtClean="0">
                <a:latin typeface="Rockwell" pitchFamily="18" charset="0"/>
                <a:cs typeface="Times New Roman" pitchFamily="18" charset="0"/>
              </a:rPr>
              <a:t>Parental Rights</a:t>
            </a:r>
          </a:p>
          <a:p>
            <a:pPr marL="933450" lvl="1" indent="0">
              <a:buNone/>
            </a:pPr>
            <a:endParaRPr lang="en-US" dirty="0"/>
          </a:p>
        </p:txBody>
      </p:sp>
    </p:spTree>
    <p:extLst>
      <p:ext uri="{BB962C8B-B14F-4D97-AF65-F5344CB8AC3E}">
        <p14:creationId xmlns:p14="http://schemas.microsoft.com/office/powerpoint/2010/main" val="3588488451"/>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554480"/>
            <a:ext cx="7086600" cy="3931920"/>
          </a:xfrm>
        </p:spPr>
        <p:txBody>
          <a:bodyPr>
            <a:noAutofit/>
          </a:bodyPr>
          <a:lstStyle/>
          <a:p>
            <a:r>
              <a:rPr lang="en-US" sz="3200" dirty="0" smtClean="0">
                <a:latin typeface="Rockwell" pitchFamily="18" charset="0"/>
              </a:rPr>
              <a:t>Gather all records</a:t>
            </a:r>
          </a:p>
          <a:p>
            <a:r>
              <a:rPr lang="en-US" sz="3200" dirty="0" smtClean="0">
                <a:latin typeface="Rockwell" pitchFamily="18" charset="0"/>
              </a:rPr>
              <a:t>Involve counsel and insurer</a:t>
            </a:r>
          </a:p>
          <a:p>
            <a:r>
              <a:rPr lang="en-US" sz="3200" dirty="0" smtClean="0">
                <a:latin typeface="Rockwell" pitchFamily="18" charset="0"/>
              </a:rPr>
              <a:t>Don’t be obstructionist or defensive</a:t>
            </a:r>
          </a:p>
          <a:p>
            <a:r>
              <a:rPr lang="en-US" sz="3200" dirty="0" smtClean="0">
                <a:latin typeface="Rockwell" pitchFamily="18" charset="0"/>
              </a:rPr>
              <a:t>Tell your story clearly</a:t>
            </a:r>
          </a:p>
          <a:p>
            <a:r>
              <a:rPr lang="en-US" sz="3200" dirty="0" smtClean="0">
                <a:latin typeface="Rockwell" pitchFamily="18" charset="0"/>
              </a:rPr>
              <a:t>Remedy errors if they exist</a:t>
            </a:r>
            <a:endParaRPr lang="en-US" sz="3200" dirty="0">
              <a:latin typeface="Rockwell" pitchFamily="18" charset="0"/>
            </a:endParaRPr>
          </a:p>
        </p:txBody>
      </p:sp>
    </p:spTree>
    <p:extLst>
      <p:ext uri="{BB962C8B-B14F-4D97-AF65-F5344CB8AC3E}">
        <p14:creationId xmlns:p14="http://schemas.microsoft.com/office/powerpoint/2010/main" val="1150626287"/>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DISCRIMINATION, BULLYING &amp; HARASSMENT</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9070942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Rockwell" panose="02060603020205020403" pitchFamily="18" charset="0"/>
              </a:rPr>
              <a:t>Bullying</a:t>
            </a:r>
            <a:endParaRPr lang="en-US" dirty="0">
              <a:latin typeface="Rockwell" panose="02060603020205020403" pitchFamily="18" charset="0"/>
            </a:endParaRPr>
          </a:p>
        </p:txBody>
      </p:sp>
      <p:sp>
        <p:nvSpPr>
          <p:cNvPr id="3" name="Content Placeholder 2"/>
          <p:cNvSpPr>
            <a:spLocks noGrp="1"/>
          </p:cNvSpPr>
          <p:nvPr>
            <p:ph idx="1"/>
          </p:nvPr>
        </p:nvSpPr>
        <p:spPr>
          <a:xfrm>
            <a:off x="457200" y="1935480"/>
            <a:ext cx="8229600" cy="4922520"/>
          </a:xfrm>
        </p:spPr>
        <p:txBody>
          <a:bodyPr>
            <a:noAutofit/>
          </a:bodyPr>
          <a:lstStyle/>
          <a:p>
            <a:r>
              <a:rPr lang="en-US" sz="2000" dirty="0">
                <a:latin typeface="Rockwell" panose="02060603020205020403" pitchFamily="18" charset="0"/>
              </a:rPr>
              <a:t>Bullying means: Intimidating, threatening, abusive, or harming conduct that is objectively offensive and:</a:t>
            </a:r>
          </a:p>
          <a:p>
            <a:pPr lvl="1"/>
            <a:r>
              <a:rPr lang="en-US" sz="2000" dirty="0">
                <a:latin typeface="Rockwell" panose="02060603020205020403" pitchFamily="18" charset="0"/>
              </a:rPr>
              <a:t>There is an actual or perceived imbalance of power between the student engaging in the conduct and the target of the conduct and the conduct is repeated or forms a pattern, or</a:t>
            </a:r>
          </a:p>
          <a:p>
            <a:pPr lvl="1"/>
            <a:r>
              <a:rPr lang="en-US" sz="2000" dirty="0">
                <a:latin typeface="Rockwell" panose="02060603020205020403" pitchFamily="18" charset="0"/>
              </a:rPr>
              <a:t>Materially and substantially interferes with a student’s educational opportunities or performance or ability to participate in school functions or activities or receive school benefits, services or privileges</a:t>
            </a:r>
          </a:p>
          <a:p>
            <a:r>
              <a:rPr lang="en-US" sz="2000" dirty="0">
                <a:latin typeface="Rockwell" panose="02060603020205020403" pitchFamily="18" charset="0"/>
              </a:rPr>
              <a:t>Cyberbullying is </a:t>
            </a:r>
            <a:r>
              <a:rPr lang="en-US" sz="2000" dirty="0" smtClean="0">
                <a:latin typeface="Rockwell" panose="02060603020205020403" pitchFamily="18" charset="0"/>
              </a:rPr>
              <a:t>prohibited</a:t>
            </a:r>
            <a:endParaRPr lang="en-US" sz="2000" dirty="0">
              <a:latin typeface="Rockwell" panose="02060603020205020403" pitchFamily="18" charset="0"/>
            </a:endParaRPr>
          </a:p>
          <a:p>
            <a:r>
              <a:rPr lang="en-US" sz="2000" dirty="0">
                <a:latin typeface="Rockwell" panose="02060603020205020403" pitchFamily="18" charset="0"/>
              </a:rPr>
              <a:t>For </a:t>
            </a:r>
            <a:r>
              <a:rPr lang="en-US" sz="2000" dirty="0" smtClean="0">
                <a:latin typeface="Rockwell" panose="02060603020205020403" pitchFamily="18" charset="0"/>
              </a:rPr>
              <a:t>a school’s bullying policy </a:t>
            </a:r>
            <a:r>
              <a:rPr lang="en-US" sz="2000" dirty="0">
                <a:latin typeface="Rockwell" panose="02060603020205020403" pitchFamily="18" charset="0"/>
              </a:rPr>
              <a:t>to apply, there </a:t>
            </a:r>
            <a:r>
              <a:rPr lang="en-US" sz="2000" dirty="0" smtClean="0">
                <a:latin typeface="Rockwell" panose="02060603020205020403" pitchFamily="18" charset="0"/>
              </a:rPr>
              <a:t>typically must </a:t>
            </a:r>
            <a:r>
              <a:rPr lang="en-US" sz="2000" dirty="0">
                <a:latin typeface="Rockwell" panose="02060603020205020403" pitchFamily="18" charset="0"/>
              </a:rPr>
              <a:t>be a nexus between the conduct and the school environment</a:t>
            </a:r>
          </a:p>
          <a:p>
            <a:r>
              <a:rPr lang="en-US" sz="2000" dirty="0" smtClean="0">
                <a:latin typeface="Rockwell" panose="02060603020205020403" pitchFamily="18" charset="0"/>
              </a:rPr>
              <a:t>Each school district is required to have a bullying policy, a process for investigating complaints and to offer staff training. </a:t>
            </a:r>
            <a:endParaRPr lang="en-US" sz="2000" dirty="0">
              <a:latin typeface="Rockwell" panose="02060603020205020403" pitchFamily="18" charset="0"/>
            </a:endParaRPr>
          </a:p>
        </p:txBody>
      </p:sp>
    </p:spTree>
    <p:extLst>
      <p:ext uri="{BB962C8B-B14F-4D97-AF65-F5344CB8AC3E}">
        <p14:creationId xmlns:p14="http://schemas.microsoft.com/office/powerpoint/2010/main" val="603349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Rockwell" panose="02060603020205020403" pitchFamily="18" charset="0"/>
              </a:rPr>
              <a:t>Bullying</a:t>
            </a:r>
            <a:endParaRPr lang="en-US" dirty="0"/>
          </a:p>
        </p:txBody>
      </p:sp>
      <p:sp>
        <p:nvSpPr>
          <p:cNvPr id="3" name="Content Placeholder 2"/>
          <p:cNvSpPr>
            <a:spLocks noGrp="1"/>
          </p:cNvSpPr>
          <p:nvPr>
            <p:ph idx="1"/>
          </p:nvPr>
        </p:nvSpPr>
        <p:spPr/>
        <p:txBody>
          <a:bodyPr/>
          <a:lstStyle/>
          <a:p>
            <a:r>
              <a:rPr lang="en-US" dirty="0" smtClean="0">
                <a:latin typeface="Rockwell" panose="02060603020205020403" pitchFamily="18" charset="0"/>
              </a:rPr>
              <a:t>Resources on bullying in schools can be found on the MDE’s School Safety Technical Assistance Center webpage:</a:t>
            </a:r>
          </a:p>
          <a:p>
            <a:endParaRPr lang="en-US" dirty="0">
              <a:latin typeface="Rockwell" panose="02060603020205020403" pitchFamily="18" charset="0"/>
            </a:endParaRPr>
          </a:p>
          <a:p>
            <a:pPr marL="0" indent="0">
              <a:buNone/>
            </a:pPr>
            <a:r>
              <a:rPr lang="en-US" dirty="0" smtClean="0">
                <a:latin typeface="Rockwell" panose="02060603020205020403" pitchFamily="18" charset="0"/>
              </a:rPr>
              <a:t>	http</a:t>
            </a:r>
            <a:r>
              <a:rPr lang="en-US" dirty="0">
                <a:latin typeface="Rockwell" panose="02060603020205020403" pitchFamily="18" charset="0"/>
              </a:rPr>
              <a:t>://education.state.mn.us/MDE/dse/safe/</a:t>
            </a:r>
          </a:p>
        </p:txBody>
      </p:sp>
    </p:spTree>
    <p:extLst>
      <p:ext uri="{BB962C8B-B14F-4D97-AF65-F5344CB8AC3E}">
        <p14:creationId xmlns:p14="http://schemas.microsoft.com/office/powerpoint/2010/main" val="34152034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Rockwell" panose="02060603020205020403" pitchFamily="18" charset="0"/>
              </a:rPr>
              <a:t>Discrimination &amp; Harassment</a:t>
            </a:r>
            <a:endParaRPr lang="en-US" dirty="0">
              <a:latin typeface="Rockwell" panose="02060603020205020403" pitchFamily="18" charset="0"/>
            </a:endParaRPr>
          </a:p>
        </p:txBody>
      </p:sp>
      <p:sp>
        <p:nvSpPr>
          <p:cNvPr id="3" name="Content Placeholder 2"/>
          <p:cNvSpPr>
            <a:spLocks noGrp="1"/>
          </p:cNvSpPr>
          <p:nvPr>
            <p:ph idx="1"/>
          </p:nvPr>
        </p:nvSpPr>
        <p:spPr>
          <a:xfrm>
            <a:off x="457200" y="1935480"/>
            <a:ext cx="8229600" cy="4922520"/>
          </a:xfrm>
        </p:spPr>
        <p:txBody>
          <a:bodyPr>
            <a:noAutofit/>
          </a:bodyPr>
          <a:lstStyle/>
          <a:p>
            <a:r>
              <a:rPr lang="en-US" sz="2800" dirty="0">
                <a:latin typeface="Rockwell" panose="02060603020205020403" pitchFamily="18" charset="0"/>
              </a:rPr>
              <a:t>State and federal law, as well as school district policies, prohibit students or staff from harassing or discriminating against others on the basis of protected class. </a:t>
            </a:r>
          </a:p>
          <a:p>
            <a:r>
              <a:rPr lang="en-US" sz="2800" dirty="0" smtClean="0">
                <a:latin typeface="Rockwell" panose="02060603020205020403" pitchFamily="18" charset="0"/>
              </a:rPr>
              <a:t>Protected </a:t>
            </a:r>
            <a:r>
              <a:rPr lang="en-US" sz="2800" dirty="0">
                <a:latin typeface="Rockwell" panose="02060603020205020403" pitchFamily="18" charset="0"/>
              </a:rPr>
              <a:t>class=sex, race, religion, color, creed, national origin, marital status, familial status, disability, status with regard to public assistance, sexual orientation, membership or activity in a local human rights commission age or genetic information</a:t>
            </a:r>
          </a:p>
          <a:p>
            <a:r>
              <a:rPr lang="en-US" sz="2800" dirty="0">
                <a:latin typeface="Rockwell" panose="02060603020205020403" pitchFamily="18" charset="0"/>
              </a:rPr>
              <a:t>Harassment </a:t>
            </a:r>
            <a:r>
              <a:rPr lang="en-US" sz="2800" dirty="0" smtClean="0">
                <a:latin typeface="Rockwell" panose="02060603020205020403" pitchFamily="18" charset="0"/>
              </a:rPr>
              <a:t>can </a:t>
            </a:r>
            <a:r>
              <a:rPr lang="en-US" sz="2800" dirty="0">
                <a:latin typeface="Rockwell" panose="02060603020205020403" pitchFamily="18" charset="0"/>
              </a:rPr>
              <a:t>be physical and/or </a:t>
            </a:r>
            <a:r>
              <a:rPr lang="en-US" sz="2800" dirty="0" smtClean="0">
                <a:latin typeface="Rockwell" panose="02060603020205020403" pitchFamily="18" charset="0"/>
              </a:rPr>
              <a:t>verbal</a:t>
            </a:r>
            <a:endParaRPr lang="en-US" sz="2800" dirty="0">
              <a:latin typeface="Rockwell" panose="02060603020205020403" pitchFamily="18" charset="0"/>
            </a:endParaRPr>
          </a:p>
        </p:txBody>
      </p:sp>
    </p:spTree>
    <p:extLst>
      <p:ext uri="{BB962C8B-B14F-4D97-AF65-F5344CB8AC3E}">
        <p14:creationId xmlns:p14="http://schemas.microsoft.com/office/powerpoint/2010/main" val="24314609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smtClean="0"/>
              <a:t>Let’s </a:t>
            </a:r>
            <a:r>
              <a:rPr lang="en-US" dirty="0" smtClean="0">
                <a:latin typeface="Rockwell" panose="02060603020205020403" pitchFamily="18" charset="0"/>
              </a:rPr>
              <a:t>Talk</a:t>
            </a:r>
            <a:r>
              <a:rPr lang="en-US" dirty="0" smtClean="0"/>
              <a:t> About . . .</a:t>
            </a:r>
            <a:br>
              <a:rPr lang="en-US" dirty="0" smtClean="0"/>
            </a:br>
            <a:r>
              <a:rPr lang="en-US" dirty="0" smtClean="0"/>
              <a:t> </a:t>
            </a:r>
            <a:endParaRPr lang="en-US" dirty="0"/>
          </a:p>
        </p:txBody>
      </p:sp>
      <p:sp>
        <p:nvSpPr>
          <p:cNvPr id="3" name="Content Placeholder 2"/>
          <p:cNvSpPr>
            <a:spLocks noGrp="1"/>
          </p:cNvSpPr>
          <p:nvPr>
            <p:ph idx="1"/>
          </p:nvPr>
        </p:nvSpPr>
        <p:spPr/>
        <p:txBody>
          <a:bodyPr/>
          <a:lstStyle/>
          <a:p>
            <a:r>
              <a:rPr lang="en-US" sz="2800" dirty="0" smtClean="0">
                <a:latin typeface="Rockwell" panose="02060603020205020403" pitchFamily="18" charset="0"/>
              </a:rPr>
              <a:t>Rights of transgender and gender diverse students</a:t>
            </a:r>
          </a:p>
          <a:p>
            <a:r>
              <a:rPr lang="en-US" sz="2800" dirty="0" smtClean="0">
                <a:latin typeface="Rockwell" panose="02060603020205020403" pitchFamily="18" charset="0"/>
              </a:rPr>
              <a:t>Title IX complaints </a:t>
            </a:r>
          </a:p>
          <a:p>
            <a:r>
              <a:rPr lang="en-US" sz="2800" dirty="0">
                <a:latin typeface="Rockwell" panose="02060603020205020403" pitchFamily="18" charset="0"/>
              </a:rPr>
              <a:t>When the complainant asks you not to do anything or to guarantee </a:t>
            </a:r>
            <a:r>
              <a:rPr lang="en-US" sz="2800" dirty="0" smtClean="0">
                <a:latin typeface="Rockwell" panose="02060603020205020403" pitchFamily="18" charset="0"/>
              </a:rPr>
              <a:t>confidentiality</a:t>
            </a:r>
          </a:p>
          <a:p>
            <a:r>
              <a:rPr lang="en-US" sz="2800" dirty="0" smtClean="0">
                <a:latin typeface="Rockwell" panose="02060603020205020403" pitchFamily="18" charset="0"/>
              </a:rPr>
              <a:t>Responding to false accusations</a:t>
            </a:r>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14268970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1676400"/>
            <a:ext cx="5257800" cy="1371600"/>
          </a:xfrm>
        </p:spPr>
        <p:txBody>
          <a:bodyPr>
            <a:normAutofit/>
          </a:bodyPr>
          <a:lstStyle/>
          <a:p>
            <a:r>
              <a:rPr lang="en-US" sz="7200" b="1" dirty="0" smtClean="0">
                <a:solidFill>
                  <a:schemeClr val="accent3"/>
                </a:solidFill>
                <a:latin typeface="Rockwell" pitchFamily="18" charset="0"/>
              </a:rPr>
              <a:t>Thank You!</a:t>
            </a:r>
            <a:endParaRPr lang="en-US" sz="7200" b="1" dirty="0">
              <a:solidFill>
                <a:schemeClr val="accent3"/>
              </a:solidFill>
              <a:latin typeface="Rockwell" pitchFamily="18" charset="0"/>
            </a:endParaRPr>
          </a:p>
        </p:txBody>
      </p:sp>
    </p:spTree>
    <p:extLst>
      <p:ext uri="{BB962C8B-B14F-4D97-AF65-F5344CB8AC3E}">
        <p14:creationId xmlns:p14="http://schemas.microsoft.com/office/powerpoint/2010/main" val="321819305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800600"/>
          </a:xfrm>
        </p:spPr>
        <p:txBody>
          <a:bodyPr>
            <a:normAutofit/>
          </a:bodyPr>
          <a:lstStyle/>
          <a:p>
            <a:pPr marL="457200" indent="-273050"/>
            <a:r>
              <a:rPr lang="en-US" sz="2800" b="1" dirty="0">
                <a:latin typeface="Rockwell" pitchFamily="18" charset="0"/>
                <a:cs typeface="Times New Roman" pitchFamily="18" charset="0"/>
              </a:rPr>
              <a:t>Presumption of Parental Right </a:t>
            </a:r>
            <a:r>
              <a:rPr lang="en-US" sz="2800" b="1" dirty="0" smtClean="0">
                <a:latin typeface="Rockwell" pitchFamily="18" charset="0"/>
                <a:cs typeface="Times New Roman" pitchFamily="18" charset="0"/>
              </a:rPr>
              <a:t>to </a:t>
            </a:r>
            <a:r>
              <a:rPr lang="en-US" sz="2800" b="1" dirty="0">
                <a:latin typeface="Rockwell" pitchFamily="18" charset="0"/>
                <a:cs typeface="Times New Roman" pitchFamily="18" charset="0"/>
              </a:rPr>
              <a:t>Access </a:t>
            </a:r>
            <a:endParaRPr lang="en-US" sz="2800" b="1" dirty="0" smtClean="0">
              <a:latin typeface="Rockwell" pitchFamily="18" charset="0"/>
              <a:cs typeface="Times New Roman" pitchFamily="18" charset="0"/>
            </a:endParaRPr>
          </a:p>
          <a:p>
            <a:pPr marL="457200" indent="-273050"/>
            <a:r>
              <a:rPr lang="en-US" sz="2800" b="1" dirty="0" smtClean="0">
                <a:latin typeface="Rockwell" pitchFamily="18" charset="0"/>
                <a:cs typeface="Times New Roman" pitchFamily="18" charset="0"/>
              </a:rPr>
              <a:t>(</a:t>
            </a:r>
            <a:r>
              <a:rPr lang="en-US" sz="2800" b="1" dirty="0">
                <a:latin typeface="Rockwell" pitchFamily="18" charset="0"/>
                <a:cs typeface="Times New Roman" pitchFamily="18" charset="0"/>
              </a:rPr>
              <a:t>Minn. R. 1205.0500, subp. 2</a:t>
            </a:r>
            <a:r>
              <a:rPr lang="en-US" sz="2800" b="1" dirty="0" smtClean="0">
                <a:latin typeface="Rockwell" pitchFamily="18" charset="0"/>
                <a:cs typeface="Times New Roman" pitchFamily="18" charset="0"/>
              </a:rPr>
              <a:t>) (</a:t>
            </a:r>
            <a:r>
              <a:rPr lang="en-US" sz="2800" b="1" i="1" dirty="0" smtClean="0">
                <a:latin typeface="Rockwell" pitchFamily="18" charset="0"/>
                <a:cs typeface="Times New Roman" pitchFamily="18" charset="0"/>
              </a:rPr>
              <a:t>paraphrased</a:t>
            </a:r>
            <a:r>
              <a:rPr lang="en-US" sz="2800" b="1" dirty="0" smtClean="0">
                <a:latin typeface="Rockwell" pitchFamily="18" charset="0"/>
                <a:cs typeface="Times New Roman" pitchFamily="18" charset="0"/>
              </a:rPr>
              <a:t>)</a:t>
            </a:r>
          </a:p>
          <a:p>
            <a:pPr marL="892810" lvl="1" indent="-342900">
              <a:buClr>
                <a:schemeClr val="accent3"/>
              </a:buClr>
            </a:pPr>
            <a:r>
              <a:rPr lang="en-US" sz="2800" dirty="0" smtClean="0">
                <a:latin typeface="Rockwell" pitchFamily="18" charset="0"/>
                <a:cs typeface="Times New Roman" pitchFamily="18" charset="0"/>
              </a:rPr>
              <a:t>The school shall presume a parent has the authority to access data on the child unless the school has been provided with evidence that there is a state law or court order governing such matters as divorce, separation or custody or a legally binding instrument which provides to the contrary.</a:t>
            </a:r>
            <a:endParaRPr lang="en-US" sz="2800" dirty="0">
              <a:latin typeface="Rockwell" pitchFamily="18" charset="0"/>
              <a:cs typeface="Times New Roman" pitchFamily="18" charset="0"/>
            </a:endParaRPr>
          </a:p>
          <a:p>
            <a:endParaRPr lang="en-US" dirty="0"/>
          </a:p>
        </p:txBody>
      </p:sp>
    </p:spTree>
    <p:extLst>
      <p:ext uri="{BB962C8B-B14F-4D97-AF65-F5344CB8AC3E}">
        <p14:creationId xmlns:p14="http://schemas.microsoft.com/office/powerpoint/2010/main" val="421162100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305800" cy="5486400"/>
          </a:xfrm>
        </p:spPr>
        <p:txBody>
          <a:bodyPr>
            <a:normAutofit/>
          </a:bodyPr>
          <a:lstStyle/>
          <a:p>
            <a:r>
              <a:rPr lang="en-US" sz="2800" b="1" dirty="0" smtClean="0">
                <a:latin typeface="Rockwell" pitchFamily="18" charset="0"/>
              </a:rPr>
              <a:t>Minn. Stat. 120A.22 </a:t>
            </a:r>
            <a:r>
              <a:rPr lang="en-US" sz="2800" b="1" dirty="0">
                <a:latin typeface="Rockwell" pitchFamily="18" charset="0"/>
              </a:rPr>
              <a:t>COMPULSORY INSTRUCTION</a:t>
            </a:r>
          </a:p>
          <a:p>
            <a:r>
              <a:rPr lang="en-US" sz="2800" b="1" dirty="0" smtClean="0">
                <a:latin typeface="Rockwell" pitchFamily="18" charset="0"/>
              </a:rPr>
              <a:t>Subd</a:t>
            </a:r>
            <a:r>
              <a:rPr lang="en-US" sz="2800" b="1" dirty="0">
                <a:latin typeface="Rockwell" pitchFamily="18" charset="0"/>
              </a:rPr>
              <a:t>. </a:t>
            </a:r>
            <a:r>
              <a:rPr lang="en-US" sz="2800" b="1" dirty="0" smtClean="0">
                <a:latin typeface="Rockwell" pitchFamily="18" charset="0"/>
              </a:rPr>
              <a:t>1a. Noncustodial </a:t>
            </a:r>
            <a:r>
              <a:rPr lang="en-US" sz="2800" b="1" dirty="0">
                <a:latin typeface="Rockwell" pitchFamily="18" charset="0"/>
              </a:rPr>
              <a:t>parent access to records.</a:t>
            </a:r>
          </a:p>
          <a:p>
            <a:pPr lvl="1">
              <a:buClr>
                <a:schemeClr val="accent3"/>
              </a:buClr>
            </a:pPr>
            <a:r>
              <a:rPr lang="en-US" sz="2800" dirty="0">
                <a:latin typeface="Rockwell" pitchFamily="18" charset="0"/>
              </a:rPr>
              <a:t>Upon request, a noncustodial parent has the right of access to, and to receive copies of, school records and information, to attend conferences, and to be informed about the child's welfare, educational progress, and status, as authorized under section </a:t>
            </a:r>
            <a:r>
              <a:rPr lang="en-US" sz="2800" dirty="0">
                <a:latin typeface="Rockwell" pitchFamily="18" charset="0"/>
                <a:hlinkClick r:id="rId3" action="ppaction://hlinkfile"/>
              </a:rPr>
              <a:t>518.17, subdivision 3</a:t>
            </a:r>
            <a:r>
              <a:rPr lang="en-US" sz="2800" dirty="0">
                <a:latin typeface="Rockwell" pitchFamily="18" charset="0"/>
              </a:rPr>
              <a:t>. The school is not required to hold a separate conference for each parent. </a:t>
            </a:r>
          </a:p>
          <a:p>
            <a:pPr marL="0" indent="0">
              <a:buNone/>
            </a:pPr>
            <a:endParaRPr lang="en-US" dirty="0"/>
          </a:p>
        </p:txBody>
      </p:sp>
    </p:spTree>
    <p:extLst>
      <p:ext uri="{BB962C8B-B14F-4D97-AF65-F5344CB8AC3E}">
        <p14:creationId xmlns:p14="http://schemas.microsoft.com/office/powerpoint/2010/main" val="79315556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410200"/>
          </a:xfrm>
        </p:spPr>
        <p:txBody>
          <a:bodyPr>
            <a:normAutofit lnSpcReduction="10000"/>
          </a:bodyPr>
          <a:lstStyle/>
          <a:p>
            <a:r>
              <a:rPr lang="en-US" sz="2800" b="1" dirty="0" smtClean="0">
                <a:latin typeface="Rockwell" pitchFamily="18" charset="0"/>
              </a:rPr>
              <a:t>Minn. Stat. 13.32 </a:t>
            </a:r>
            <a:r>
              <a:rPr lang="en-US" sz="2800" b="1" dirty="0">
                <a:latin typeface="Rockwell" pitchFamily="18" charset="0"/>
              </a:rPr>
              <a:t>EDUCATIONAL DATA</a:t>
            </a:r>
            <a:r>
              <a:rPr lang="en-US" sz="2800" b="1" dirty="0" smtClean="0">
                <a:latin typeface="Rockwell" pitchFamily="18" charset="0"/>
              </a:rPr>
              <a:t>.</a:t>
            </a:r>
          </a:p>
          <a:p>
            <a:r>
              <a:rPr lang="en-US" sz="2800" b="1" dirty="0" smtClean="0">
                <a:latin typeface="Rockwell" pitchFamily="18" charset="0"/>
              </a:rPr>
              <a:t>Subd</a:t>
            </a:r>
            <a:r>
              <a:rPr lang="en-US" sz="2800" b="1" dirty="0">
                <a:latin typeface="Rockwell" pitchFamily="18" charset="0"/>
              </a:rPr>
              <a:t>. 10a</a:t>
            </a:r>
            <a:r>
              <a:rPr lang="en-US" sz="2800" b="1" dirty="0" smtClean="0">
                <a:latin typeface="Rockwell" pitchFamily="18" charset="0"/>
              </a:rPr>
              <a:t>. Access </a:t>
            </a:r>
            <a:r>
              <a:rPr lang="en-US" sz="2800" b="1" dirty="0">
                <a:latin typeface="Rockwell" pitchFamily="18" charset="0"/>
              </a:rPr>
              <a:t>to student records; school conferences.</a:t>
            </a:r>
          </a:p>
          <a:p>
            <a:pPr lvl="1">
              <a:buClr>
                <a:schemeClr val="accent3"/>
              </a:buClr>
            </a:pPr>
            <a:r>
              <a:rPr lang="en-US" sz="2600" dirty="0">
                <a:latin typeface="Rockwell" pitchFamily="18" charset="0"/>
              </a:rPr>
              <a:t>(a) A parent or guardian of a student may designate an </a:t>
            </a:r>
            <a:r>
              <a:rPr lang="en-US" sz="2600" dirty="0" smtClean="0">
                <a:latin typeface="Rockwell" pitchFamily="18" charset="0"/>
              </a:rPr>
              <a:t>individual… </a:t>
            </a:r>
            <a:r>
              <a:rPr lang="en-US" sz="2600" dirty="0">
                <a:latin typeface="Rockwell" pitchFamily="18" charset="0"/>
              </a:rPr>
              <a:t>to participate in a school conference involving the child of the parent or guardian. The parent or guardian must provide the school with prior written consent allowing the significant individual to participate in the conference and to receive any data on the child of the consenting parent or guardian that are necessary and relevant to the conference discussions. The consenting parent or guardian may withdraw consent, in writing, at any time.</a:t>
            </a:r>
          </a:p>
          <a:p>
            <a:endParaRPr lang="en-US" dirty="0"/>
          </a:p>
          <a:p>
            <a:endParaRPr lang="en-US" dirty="0"/>
          </a:p>
        </p:txBody>
      </p:sp>
    </p:spTree>
    <p:extLst>
      <p:ext uri="{BB962C8B-B14F-4D97-AF65-F5344CB8AC3E}">
        <p14:creationId xmlns:p14="http://schemas.microsoft.com/office/powerpoint/2010/main" val="35393151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lstStyle/>
          <a:p>
            <a:r>
              <a:rPr lang="en-US" dirty="0" smtClean="0">
                <a:solidFill>
                  <a:schemeClr val="accent3"/>
                </a:solidFill>
                <a:latin typeface="Rockwell" pitchFamily="18" charset="0"/>
              </a:rPr>
              <a:t>Let’s Talk About…</a:t>
            </a:r>
            <a:endParaRPr lang="en-US" dirty="0">
              <a:solidFill>
                <a:schemeClr val="accent3"/>
              </a:solidFill>
              <a:latin typeface="Rockwell" pitchFamily="18" charset="0"/>
            </a:endParaRPr>
          </a:p>
        </p:txBody>
      </p:sp>
      <p:sp>
        <p:nvSpPr>
          <p:cNvPr id="3" name="Content Placeholder 2"/>
          <p:cNvSpPr>
            <a:spLocks noGrp="1"/>
          </p:cNvSpPr>
          <p:nvPr>
            <p:ph idx="1"/>
          </p:nvPr>
        </p:nvSpPr>
        <p:spPr>
          <a:xfrm>
            <a:off x="304800" y="1595718"/>
            <a:ext cx="8610600" cy="5262282"/>
          </a:xfrm>
        </p:spPr>
        <p:txBody>
          <a:bodyPr>
            <a:noAutofit/>
          </a:bodyPr>
          <a:lstStyle/>
          <a:p>
            <a:r>
              <a:rPr lang="en-US" sz="2800" dirty="0" smtClean="0">
                <a:latin typeface="Rockwell" pitchFamily="18" charset="0"/>
              </a:rPr>
              <a:t>When one parent consents to a special education evaluation and the other refuses.</a:t>
            </a:r>
          </a:p>
          <a:p>
            <a:r>
              <a:rPr lang="en-US" sz="2800" dirty="0" smtClean="0">
                <a:latin typeface="Rockwell" pitchFamily="18" charset="0"/>
              </a:rPr>
              <a:t>When parents disagree over:</a:t>
            </a:r>
          </a:p>
          <a:p>
            <a:pPr lvl="1"/>
            <a:r>
              <a:rPr lang="en-US" sz="2800" dirty="0">
                <a:latin typeface="Rockwell" pitchFamily="18" charset="0"/>
              </a:rPr>
              <a:t>s</a:t>
            </a:r>
            <a:r>
              <a:rPr lang="en-US" sz="2800" dirty="0" smtClean="0">
                <a:latin typeface="Rockwell" pitchFamily="18" charset="0"/>
              </a:rPr>
              <a:t>chool of enrollment</a:t>
            </a:r>
          </a:p>
          <a:p>
            <a:pPr lvl="1"/>
            <a:r>
              <a:rPr lang="en-US" sz="2800" dirty="0" smtClean="0">
                <a:latin typeface="Rockwell" pitchFamily="18" charset="0"/>
              </a:rPr>
              <a:t>who can pick up the child</a:t>
            </a:r>
          </a:p>
          <a:p>
            <a:pPr lvl="1"/>
            <a:r>
              <a:rPr lang="en-US" sz="2800" dirty="0">
                <a:latin typeface="Rockwell" pitchFamily="18" charset="0"/>
              </a:rPr>
              <a:t>t</a:t>
            </a:r>
            <a:r>
              <a:rPr lang="en-US" sz="2800" dirty="0" smtClean="0">
                <a:latin typeface="Rockwell" pitchFamily="18" charset="0"/>
              </a:rPr>
              <a:t>he rights of a step-parent</a:t>
            </a:r>
          </a:p>
          <a:p>
            <a:r>
              <a:rPr lang="en-US" sz="2800" dirty="0" smtClean="0">
                <a:latin typeface="Rockwell" pitchFamily="18" charset="0"/>
              </a:rPr>
              <a:t>Requests for letters or affidavits for use in a custody proceeding</a:t>
            </a:r>
          </a:p>
          <a:p>
            <a:r>
              <a:rPr lang="en-US" sz="2800" dirty="0" smtClean="0">
                <a:latin typeface="Rockwell" pitchFamily="18" charset="0"/>
              </a:rPr>
              <a:t>Orders for Protection &amp; Harassment Restraining Orders</a:t>
            </a:r>
            <a:endParaRPr lang="en-US" sz="2800" dirty="0">
              <a:latin typeface="Rockwell" pitchFamily="18" charset="0"/>
            </a:endParaRPr>
          </a:p>
        </p:txBody>
      </p:sp>
    </p:spTree>
    <p:extLst>
      <p:ext uri="{BB962C8B-B14F-4D97-AF65-F5344CB8AC3E}">
        <p14:creationId xmlns:p14="http://schemas.microsoft.com/office/powerpoint/2010/main" val="267771333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2496312"/>
          </a:xfrm>
        </p:spPr>
        <p:txBody>
          <a:bodyPr>
            <a:normAutofit/>
          </a:bodyPr>
          <a:lstStyle/>
          <a:p>
            <a:pPr algn="ctr"/>
            <a:r>
              <a:rPr lang="en-US" sz="5600" dirty="0">
                <a:ln w="635">
                  <a:noFill/>
                </a:ln>
                <a:solidFill>
                  <a:schemeClr val="accent3"/>
                </a:solidFill>
                <a:latin typeface="Rockwell" pitchFamily="18" charset="0"/>
              </a:rPr>
              <a:t>SUBPOENAS</a:t>
            </a:r>
            <a:r>
              <a:rPr lang="en-US" sz="5400" dirty="0" smtClean="0">
                <a:latin typeface="Rockwell" pitchFamily="18" charset="0"/>
              </a:rPr>
              <a:t> </a:t>
            </a:r>
            <a:r>
              <a:rPr lang="en-US" sz="5600" dirty="0">
                <a:ln w="635">
                  <a:noFill/>
                </a:ln>
                <a:solidFill>
                  <a:schemeClr val="accent3"/>
                </a:solidFill>
                <a:latin typeface="Rockwell" pitchFamily="18" charset="0"/>
              </a:rPr>
              <a:t>101</a:t>
            </a:r>
            <a:br>
              <a:rPr lang="en-US" sz="5600" dirty="0">
                <a:ln w="635">
                  <a:noFill/>
                </a:ln>
                <a:solidFill>
                  <a:schemeClr val="accent3"/>
                </a:solidFill>
                <a:latin typeface="Rockwell" pitchFamily="18" charset="0"/>
              </a:rPr>
            </a:br>
            <a:endParaRPr lang="en-US" sz="5600" dirty="0">
              <a:ln w="635">
                <a:noFill/>
              </a:ln>
              <a:solidFill>
                <a:schemeClr val="accent3"/>
              </a:solidFill>
              <a:latin typeface="Rockwell" pitchFamily="18" charset="0"/>
            </a:endParaRPr>
          </a:p>
        </p:txBody>
      </p:sp>
    </p:spTree>
    <p:extLst>
      <p:ext uri="{BB962C8B-B14F-4D97-AF65-F5344CB8AC3E}">
        <p14:creationId xmlns:p14="http://schemas.microsoft.com/office/powerpoint/2010/main" val="7345165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1261</TotalTime>
  <Words>1917</Words>
  <Application>Microsoft Macintosh PowerPoint</Application>
  <PresentationFormat>On-screen Show (4:3)</PresentationFormat>
  <Paragraphs>221</Paragraphs>
  <Slides>46</Slides>
  <Notes>14</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Flow</vt:lpstr>
      <vt:lpstr>PRACTICAL LEGAL ISSUES A review of the nuts and bolts of every day school law issues</vt:lpstr>
      <vt:lpstr>Today’s Topics  </vt:lpstr>
      <vt:lpstr>When Parents Disagree </vt:lpstr>
      <vt:lpstr>PowerPoint Presentation</vt:lpstr>
      <vt:lpstr>PowerPoint Presentation</vt:lpstr>
      <vt:lpstr>PowerPoint Presentation</vt:lpstr>
      <vt:lpstr>PowerPoint Presentation</vt:lpstr>
      <vt:lpstr>Let’s Talk About…</vt:lpstr>
      <vt:lpstr>SUBPOENAS 101 </vt:lpstr>
      <vt:lpstr>Testimony  Records </vt:lpstr>
      <vt:lpstr>Sample Subpoena Letter</vt:lpstr>
      <vt:lpstr>ABUSE &amp; NEGLECT REPORTS</vt:lpstr>
      <vt:lpstr>Mandated Reports</vt:lpstr>
      <vt:lpstr>Let’s Talk About . . . </vt:lpstr>
      <vt:lpstr>STUDENT DISCIPLINE</vt:lpstr>
      <vt:lpstr>Disciplinary Trends</vt:lpstr>
      <vt:lpstr>Discipline of Special Education Students     …we better have a flow chart.</vt:lpstr>
      <vt:lpstr>PowerPoint Presentation</vt:lpstr>
      <vt:lpstr>PowerPoint Presentation</vt:lpstr>
      <vt:lpstr>PowerPoint Presentation</vt:lpstr>
      <vt:lpstr>PowerPoint Presentation</vt:lpstr>
      <vt:lpstr>PowerPoint Presentation</vt:lpstr>
      <vt:lpstr>PowerPoint Presentation</vt:lpstr>
      <vt:lpstr>Data Privacy 101</vt:lpstr>
      <vt:lpstr>PowerPoint Presentation</vt:lpstr>
      <vt:lpstr>Three Classifications in MN Law</vt:lpstr>
      <vt:lpstr>A limited amount of student information is classified as public directory information. Directory  information typically includes:</vt:lpstr>
      <vt:lpstr>PowerPoint Presentation</vt:lpstr>
      <vt:lpstr>PowerPoint Presentation</vt:lpstr>
      <vt:lpstr>PowerPoint Presentation</vt:lpstr>
      <vt:lpstr>PowerPoint Presentation</vt:lpstr>
      <vt:lpstr>PowerPoint Presentation</vt:lpstr>
      <vt:lpstr>PowerPoint Presentation</vt:lpstr>
      <vt:lpstr>Civil Remedies and Penalties</vt:lpstr>
      <vt:lpstr>SPECIAL EDUCATION LEGAL DISPUTES</vt:lpstr>
      <vt:lpstr>PowerPoint Presentation</vt:lpstr>
      <vt:lpstr>Implementation Errors</vt:lpstr>
      <vt:lpstr>Resistance to Restrictive Settings</vt:lpstr>
      <vt:lpstr>Formal Dispute Processes</vt:lpstr>
      <vt:lpstr>PowerPoint Presentation</vt:lpstr>
      <vt:lpstr>DISCRIMINATION, BULLYING &amp; HARASSMENT</vt:lpstr>
      <vt:lpstr>Bullying</vt:lpstr>
      <vt:lpstr>Bullying</vt:lpstr>
      <vt:lpstr>Discrimination &amp; Harassment</vt:lpstr>
      <vt:lpstr>    Let’s Talk About . . .  </vt:lpstr>
      <vt:lpstr>Thank You!</vt:lpstr>
    </vt:vector>
  </TitlesOfParts>
  <Company>Independent School District 196</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ISD196</dc:creator>
  <cp:lastModifiedBy>Karla Wells</cp:lastModifiedBy>
  <cp:revision>134</cp:revision>
  <cp:lastPrinted>2013-01-03T18:54:20Z</cp:lastPrinted>
  <dcterms:created xsi:type="dcterms:W3CDTF">2012-04-23T14:45:13Z</dcterms:created>
  <dcterms:modified xsi:type="dcterms:W3CDTF">2018-01-16T00:37:16Z</dcterms:modified>
</cp:coreProperties>
</file>