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274" r:id="rId2"/>
  </p:sldMasterIdLst>
  <p:notesMasterIdLst>
    <p:notesMasterId r:id="rId45"/>
  </p:notesMasterIdLst>
  <p:handoutMasterIdLst>
    <p:handoutMasterId r:id="rId46"/>
  </p:handoutMasterIdLst>
  <p:sldIdLst>
    <p:sldId id="616" r:id="rId3"/>
    <p:sldId id="697" r:id="rId4"/>
    <p:sldId id="657" r:id="rId5"/>
    <p:sldId id="745" r:id="rId6"/>
    <p:sldId id="666" r:id="rId7"/>
    <p:sldId id="667" r:id="rId8"/>
    <p:sldId id="668" r:id="rId9"/>
    <p:sldId id="746" r:id="rId10"/>
    <p:sldId id="670" r:id="rId11"/>
    <p:sldId id="747" r:id="rId12"/>
    <p:sldId id="671" r:id="rId13"/>
    <p:sldId id="690" r:id="rId14"/>
    <p:sldId id="646" r:id="rId15"/>
    <p:sldId id="694" r:id="rId16"/>
    <p:sldId id="647" r:id="rId17"/>
    <p:sldId id="651" r:id="rId18"/>
    <p:sldId id="722" r:id="rId19"/>
    <p:sldId id="654" r:id="rId20"/>
    <p:sldId id="723" r:id="rId21"/>
    <p:sldId id="725" r:id="rId22"/>
    <p:sldId id="726" r:id="rId23"/>
    <p:sldId id="727" r:id="rId24"/>
    <p:sldId id="731" r:id="rId25"/>
    <p:sldId id="732" r:id="rId26"/>
    <p:sldId id="728" r:id="rId27"/>
    <p:sldId id="729" r:id="rId28"/>
    <p:sldId id="693" r:id="rId29"/>
    <p:sldId id="695" r:id="rId30"/>
    <p:sldId id="696" r:id="rId31"/>
    <p:sldId id="709" r:id="rId32"/>
    <p:sldId id="698" r:id="rId33"/>
    <p:sldId id="737" r:id="rId34"/>
    <p:sldId id="748" r:id="rId35"/>
    <p:sldId id="739" r:id="rId36"/>
    <p:sldId id="629" r:id="rId37"/>
    <p:sldId id="710" r:id="rId38"/>
    <p:sldId id="716" r:id="rId39"/>
    <p:sldId id="715" r:id="rId40"/>
    <p:sldId id="735" r:id="rId41"/>
    <p:sldId id="718" r:id="rId42"/>
    <p:sldId id="721" r:id="rId43"/>
    <p:sldId id="740" r:id="rId4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24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37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4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618" algn="l" defTabSz="91424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742" algn="l" defTabSz="91424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865" algn="l" defTabSz="91424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989" algn="l" defTabSz="91424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MHI" initials="F" lastIdx="4" clrIdx="0"/>
  <p:cmAuthor id="1" name="lisefox2" initials="l" lastIdx="1" clrIdx="1"/>
  <p:cmAuthor id="2" name="fmhi" initials="f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9DC01"/>
    <a:srgbClr val="FF6600"/>
    <a:srgbClr val="FFFF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0" autoAdjust="0"/>
    <p:restoredTop sz="76021" autoAdjust="0"/>
  </p:normalViewPr>
  <p:slideViewPr>
    <p:cSldViewPr>
      <p:cViewPr varScale="1">
        <p:scale>
          <a:sx n="65" d="100"/>
          <a:sy n="65" d="100"/>
        </p:scale>
        <p:origin x="-13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234" y="66"/>
      </p:cViewPr>
      <p:guideLst>
        <p:guide orient="horz" pos="2928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commentAuthors" Target="commentAuthors.xml"/><Relationship Id="rId49" Type="http://schemas.openxmlformats.org/officeDocument/2006/relationships/presProps" Target="pres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image" Target="../media/image18.jpeg"/><Relationship Id="rId2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DD7A5F-014D-4450-83D7-234573CE4858}" type="doc">
      <dgm:prSet loTypeId="urn:microsoft.com/office/officeart/2005/8/layout/hList7#3" loCatId="process" qsTypeId="urn:microsoft.com/office/officeart/2005/8/quickstyle/simple1" qsCatId="simple" csTypeId="urn:microsoft.com/office/officeart/2005/8/colors/accent1_2" csCatId="accent1" phldr="1"/>
      <dgm:spPr/>
    </dgm:pt>
    <dgm:pt modelId="{249A081A-58EC-4EAA-8C98-B2183A8649BD}">
      <dgm:prSet phldrT="[Text]"/>
      <dgm:spPr/>
      <dgm:t>
        <a:bodyPr/>
        <a:lstStyle/>
        <a:p>
          <a:r>
            <a:rPr lang="en-US" dirty="0" smtClean="0"/>
            <a:t>Feel accepted in the group</a:t>
          </a:r>
          <a:endParaRPr lang="en-US" dirty="0"/>
        </a:p>
      </dgm:t>
    </dgm:pt>
    <dgm:pt modelId="{07DF4F5E-E577-43C1-814A-1735B9D58219}" type="parTrans" cxnId="{BC115AD4-2F5D-436A-86F2-2F50926EBEFA}">
      <dgm:prSet/>
      <dgm:spPr/>
      <dgm:t>
        <a:bodyPr/>
        <a:lstStyle/>
        <a:p>
          <a:endParaRPr lang="en-US"/>
        </a:p>
      </dgm:t>
    </dgm:pt>
    <dgm:pt modelId="{15CB46E8-EE50-41A2-9F47-B653E2378A50}" type="sibTrans" cxnId="{BC115AD4-2F5D-436A-86F2-2F50926EBEFA}">
      <dgm:prSet/>
      <dgm:spPr/>
      <dgm:t>
        <a:bodyPr/>
        <a:lstStyle/>
        <a:p>
          <a:endParaRPr lang="en-US"/>
        </a:p>
      </dgm:t>
    </dgm:pt>
    <dgm:pt modelId="{0156826A-473B-4BDB-A37A-63D63C231CB5}">
      <dgm:prSet phldrT="[Text]"/>
      <dgm:spPr/>
      <dgm:t>
        <a:bodyPr/>
        <a:lstStyle/>
        <a:p>
          <a:r>
            <a:rPr lang="en-US" dirty="0" smtClean="0"/>
            <a:t>Learn to communicate &amp; get along with others</a:t>
          </a:r>
          <a:endParaRPr lang="en-US" dirty="0"/>
        </a:p>
      </dgm:t>
    </dgm:pt>
    <dgm:pt modelId="{33430804-63E3-4176-A84F-D34F7ECF9C7C}" type="parTrans" cxnId="{E80BEF41-A830-4E53-9889-24CA4AB8ABD3}">
      <dgm:prSet/>
      <dgm:spPr/>
      <dgm:t>
        <a:bodyPr/>
        <a:lstStyle/>
        <a:p>
          <a:endParaRPr lang="en-US"/>
        </a:p>
      </dgm:t>
    </dgm:pt>
    <dgm:pt modelId="{EB323CCD-65B3-49E9-A8CE-DC18ED118587}" type="sibTrans" cxnId="{E80BEF41-A830-4E53-9889-24CA4AB8ABD3}">
      <dgm:prSet/>
      <dgm:spPr/>
      <dgm:t>
        <a:bodyPr/>
        <a:lstStyle/>
        <a:p>
          <a:endParaRPr lang="en-US"/>
        </a:p>
      </dgm:t>
    </dgm:pt>
    <dgm:pt modelId="{C0C304CB-E70D-4AE0-9C88-F3A9936E6C94}">
      <dgm:prSet phldrT="[Text]"/>
      <dgm:spPr/>
      <dgm:t>
        <a:bodyPr/>
        <a:lstStyle/>
        <a:p>
          <a:r>
            <a:rPr lang="en-US" dirty="0" smtClean="0"/>
            <a:t>Increase feelings of empathy &amp; mutual respect </a:t>
          </a:r>
          <a:endParaRPr lang="en-US" dirty="0"/>
        </a:p>
      </dgm:t>
    </dgm:pt>
    <dgm:pt modelId="{8653C39B-B27C-4406-93B5-57E866FA11F0}" type="parTrans" cxnId="{2DEEFA73-7F8D-44C4-AB26-0A876A051EC1}">
      <dgm:prSet/>
      <dgm:spPr/>
    </dgm:pt>
    <dgm:pt modelId="{7ACBE554-9D2B-4FCF-A2AA-C1BBE3F1BEDD}" type="sibTrans" cxnId="{2DEEFA73-7F8D-44C4-AB26-0A876A051EC1}">
      <dgm:prSet/>
      <dgm:spPr/>
    </dgm:pt>
    <dgm:pt modelId="{24B74066-C87F-4E67-80E1-C813CC02A068}">
      <dgm:prSet phldrT="[Text]"/>
      <dgm:spPr/>
      <dgm:t>
        <a:bodyPr/>
        <a:lstStyle/>
        <a:p>
          <a:r>
            <a:rPr lang="en-US" dirty="0" smtClean="0"/>
            <a:t>Practice appropriate &amp; acceptable behaviors</a:t>
          </a:r>
          <a:endParaRPr lang="en-US" dirty="0"/>
        </a:p>
      </dgm:t>
    </dgm:pt>
    <dgm:pt modelId="{B94F3C1C-CEF2-4512-83EE-EE053D36CF8A}" type="parTrans" cxnId="{25864226-6155-40BD-90AB-2554CF4D8658}">
      <dgm:prSet/>
      <dgm:spPr/>
    </dgm:pt>
    <dgm:pt modelId="{E8685E30-AC09-43D2-9BD8-0BC07A1A6907}" type="sibTrans" cxnId="{25864226-6155-40BD-90AB-2554CF4D8658}">
      <dgm:prSet/>
      <dgm:spPr/>
    </dgm:pt>
    <dgm:pt modelId="{C7C6B1EB-336B-46D1-9E72-36F10F1C7F33}" type="pres">
      <dgm:prSet presAssocID="{BADD7A5F-014D-4450-83D7-234573CE4858}" presName="Name0" presStyleCnt="0">
        <dgm:presLayoutVars>
          <dgm:dir/>
          <dgm:resizeHandles val="exact"/>
        </dgm:presLayoutVars>
      </dgm:prSet>
      <dgm:spPr/>
    </dgm:pt>
    <dgm:pt modelId="{8756BE82-2214-4163-9B6A-B2F0D328FEC9}" type="pres">
      <dgm:prSet presAssocID="{BADD7A5F-014D-4450-83D7-234573CE4858}" presName="fgShape" presStyleLbl="fgShp" presStyleIdx="0" presStyleCnt="1"/>
      <dgm:spPr/>
    </dgm:pt>
    <dgm:pt modelId="{82312F00-6F66-443E-AAD2-E3507F241647}" type="pres">
      <dgm:prSet presAssocID="{BADD7A5F-014D-4450-83D7-234573CE4858}" presName="linComp" presStyleCnt="0"/>
      <dgm:spPr/>
    </dgm:pt>
    <dgm:pt modelId="{E7D1EFE4-7DEC-4776-924A-FB577F83E23F}" type="pres">
      <dgm:prSet presAssocID="{249A081A-58EC-4EAA-8C98-B2183A8649BD}" presName="compNode" presStyleCnt="0"/>
      <dgm:spPr/>
    </dgm:pt>
    <dgm:pt modelId="{573AA01B-FB33-4104-B42F-3D06651CA4F1}" type="pres">
      <dgm:prSet presAssocID="{249A081A-58EC-4EAA-8C98-B2183A8649BD}" presName="bkgdShape" presStyleLbl="node1" presStyleIdx="0" presStyleCnt="4"/>
      <dgm:spPr/>
      <dgm:t>
        <a:bodyPr/>
        <a:lstStyle/>
        <a:p>
          <a:endParaRPr lang="en-US"/>
        </a:p>
      </dgm:t>
    </dgm:pt>
    <dgm:pt modelId="{6ABCA51E-0F52-465D-A0D6-891BDCA2B738}" type="pres">
      <dgm:prSet presAssocID="{249A081A-58EC-4EAA-8C98-B2183A8649BD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5775D-6988-4C0D-8501-37843681A3BC}" type="pres">
      <dgm:prSet presAssocID="{249A081A-58EC-4EAA-8C98-B2183A8649BD}" presName="invisiNode" presStyleLbl="node1" presStyleIdx="0" presStyleCnt="4"/>
      <dgm:spPr/>
    </dgm:pt>
    <dgm:pt modelId="{8AEC5C87-9399-4057-9E4A-4482CBA6DD65}" type="pres">
      <dgm:prSet presAssocID="{249A081A-58EC-4EAA-8C98-B2183A8649BD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4AA2B99-29E8-4F21-B7BE-4E112B345663}" type="pres">
      <dgm:prSet presAssocID="{15CB46E8-EE50-41A2-9F47-B653E2378A5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7DCEA1D-5168-42B1-80E4-2D19B94379DC}" type="pres">
      <dgm:prSet presAssocID="{0156826A-473B-4BDB-A37A-63D63C231CB5}" presName="compNode" presStyleCnt="0"/>
      <dgm:spPr/>
    </dgm:pt>
    <dgm:pt modelId="{F62CF446-62CC-4E6D-9A13-D15355451C15}" type="pres">
      <dgm:prSet presAssocID="{0156826A-473B-4BDB-A37A-63D63C231CB5}" presName="bkgdShape" presStyleLbl="node1" presStyleIdx="1" presStyleCnt="4"/>
      <dgm:spPr/>
      <dgm:t>
        <a:bodyPr/>
        <a:lstStyle/>
        <a:p>
          <a:endParaRPr lang="en-US"/>
        </a:p>
      </dgm:t>
    </dgm:pt>
    <dgm:pt modelId="{B39949C0-C433-4B72-8C40-7161F53E196B}" type="pres">
      <dgm:prSet presAssocID="{0156826A-473B-4BDB-A37A-63D63C231CB5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FE83A-FD0E-4803-8312-35C91EC73F55}" type="pres">
      <dgm:prSet presAssocID="{0156826A-473B-4BDB-A37A-63D63C231CB5}" presName="invisiNode" presStyleLbl="node1" presStyleIdx="1" presStyleCnt="4"/>
      <dgm:spPr/>
    </dgm:pt>
    <dgm:pt modelId="{117E616B-646A-45F0-BDC1-E305E8E5A972}" type="pres">
      <dgm:prSet presAssocID="{0156826A-473B-4BDB-A37A-63D63C231CB5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1AA9082-E397-4526-A1C7-7521653F145B}" type="pres">
      <dgm:prSet presAssocID="{EB323CCD-65B3-49E9-A8CE-DC18ED11858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2867671-2B6D-4E37-B01E-936E8E57520E}" type="pres">
      <dgm:prSet presAssocID="{C0C304CB-E70D-4AE0-9C88-F3A9936E6C94}" presName="compNode" presStyleCnt="0"/>
      <dgm:spPr/>
    </dgm:pt>
    <dgm:pt modelId="{58CF3C86-F740-4405-97C9-FC24D4FBD1E5}" type="pres">
      <dgm:prSet presAssocID="{C0C304CB-E70D-4AE0-9C88-F3A9936E6C94}" presName="bkgdShape" presStyleLbl="node1" presStyleIdx="2" presStyleCnt="4"/>
      <dgm:spPr/>
      <dgm:t>
        <a:bodyPr/>
        <a:lstStyle/>
        <a:p>
          <a:endParaRPr lang="en-US"/>
        </a:p>
      </dgm:t>
    </dgm:pt>
    <dgm:pt modelId="{D6B1E775-7E7C-4766-B970-B7A21C63914C}" type="pres">
      <dgm:prSet presAssocID="{C0C304CB-E70D-4AE0-9C88-F3A9936E6C94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5D5D71-17DE-4F0F-ABA8-27547C1A7D74}" type="pres">
      <dgm:prSet presAssocID="{C0C304CB-E70D-4AE0-9C88-F3A9936E6C94}" presName="invisiNode" presStyleLbl="node1" presStyleIdx="2" presStyleCnt="4"/>
      <dgm:spPr/>
    </dgm:pt>
    <dgm:pt modelId="{A2CA10F6-43A5-4AC3-9AA2-DE40F4006B0C}" type="pres">
      <dgm:prSet presAssocID="{C0C304CB-E70D-4AE0-9C88-F3A9936E6C94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EAC2199-0DC0-486A-AD44-4C6D58558E90}" type="pres">
      <dgm:prSet presAssocID="{7ACBE554-9D2B-4FCF-A2AA-C1BBE3F1BEDD}" presName="sibTrans" presStyleLbl="sibTrans2D1" presStyleIdx="0" presStyleCnt="0"/>
      <dgm:spPr/>
    </dgm:pt>
    <dgm:pt modelId="{B9E82432-7BD5-414A-B855-CE303883A9B1}" type="pres">
      <dgm:prSet presAssocID="{24B74066-C87F-4E67-80E1-C813CC02A068}" presName="compNode" presStyleCnt="0"/>
      <dgm:spPr/>
    </dgm:pt>
    <dgm:pt modelId="{021D6679-5EC6-4340-A0F4-02A248480B2F}" type="pres">
      <dgm:prSet presAssocID="{24B74066-C87F-4E67-80E1-C813CC02A068}" presName="bkgdShape" presStyleLbl="node1" presStyleIdx="3" presStyleCnt="4"/>
      <dgm:spPr/>
      <dgm:t>
        <a:bodyPr/>
        <a:lstStyle/>
        <a:p>
          <a:endParaRPr lang="en-US"/>
        </a:p>
      </dgm:t>
    </dgm:pt>
    <dgm:pt modelId="{A750E35B-650E-46F1-B1A7-22D51E135263}" type="pres">
      <dgm:prSet presAssocID="{24B74066-C87F-4E67-80E1-C813CC02A068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DD8D3-7078-4F40-9011-ED179CFA487B}" type="pres">
      <dgm:prSet presAssocID="{24B74066-C87F-4E67-80E1-C813CC02A068}" presName="invisiNode" presStyleLbl="node1" presStyleIdx="3" presStyleCnt="4"/>
      <dgm:spPr/>
    </dgm:pt>
    <dgm:pt modelId="{66003ABE-13AF-4A2B-A4F8-9A074DB718B2}" type="pres">
      <dgm:prSet presAssocID="{24B74066-C87F-4E67-80E1-C813CC02A068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AEF1F53A-F64F-4797-A21F-8CE0DAAE13BC}" type="presOf" srcId="{249A081A-58EC-4EAA-8C98-B2183A8649BD}" destId="{573AA01B-FB33-4104-B42F-3D06651CA4F1}" srcOrd="0" destOrd="0" presId="urn:microsoft.com/office/officeart/2005/8/layout/hList7#3"/>
    <dgm:cxn modelId="{C72E8225-5268-4DA6-BD9F-5E538109FB7B}" type="presOf" srcId="{0156826A-473B-4BDB-A37A-63D63C231CB5}" destId="{B39949C0-C433-4B72-8C40-7161F53E196B}" srcOrd="1" destOrd="0" presId="urn:microsoft.com/office/officeart/2005/8/layout/hList7#3"/>
    <dgm:cxn modelId="{2FD866C5-8B96-41ED-9B0C-DFECD86159A4}" type="presOf" srcId="{24B74066-C87F-4E67-80E1-C813CC02A068}" destId="{021D6679-5EC6-4340-A0F4-02A248480B2F}" srcOrd="0" destOrd="0" presId="urn:microsoft.com/office/officeart/2005/8/layout/hList7#3"/>
    <dgm:cxn modelId="{546D7F70-86D6-471B-B263-91A54C385837}" type="presOf" srcId="{24B74066-C87F-4E67-80E1-C813CC02A068}" destId="{A750E35B-650E-46F1-B1A7-22D51E135263}" srcOrd="1" destOrd="0" presId="urn:microsoft.com/office/officeart/2005/8/layout/hList7#3"/>
    <dgm:cxn modelId="{E80BEF41-A830-4E53-9889-24CA4AB8ABD3}" srcId="{BADD7A5F-014D-4450-83D7-234573CE4858}" destId="{0156826A-473B-4BDB-A37A-63D63C231CB5}" srcOrd="1" destOrd="0" parTransId="{33430804-63E3-4176-A84F-D34F7ECF9C7C}" sibTransId="{EB323CCD-65B3-49E9-A8CE-DC18ED118587}"/>
    <dgm:cxn modelId="{3CD57EC3-56D0-4244-9F6C-BD1C0FAEFCC4}" type="presOf" srcId="{7ACBE554-9D2B-4FCF-A2AA-C1BBE3F1BEDD}" destId="{0EAC2199-0DC0-486A-AD44-4C6D58558E90}" srcOrd="0" destOrd="0" presId="urn:microsoft.com/office/officeart/2005/8/layout/hList7#3"/>
    <dgm:cxn modelId="{BC115AD4-2F5D-436A-86F2-2F50926EBEFA}" srcId="{BADD7A5F-014D-4450-83D7-234573CE4858}" destId="{249A081A-58EC-4EAA-8C98-B2183A8649BD}" srcOrd="0" destOrd="0" parTransId="{07DF4F5E-E577-43C1-814A-1735B9D58219}" sibTransId="{15CB46E8-EE50-41A2-9F47-B653E2378A50}"/>
    <dgm:cxn modelId="{1EBA8172-B392-45F0-B10E-48926F2A5B24}" type="presOf" srcId="{EB323CCD-65B3-49E9-A8CE-DC18ED118587}" destId="{C1AA9082-E397-4526-A1C7-7521653F145B}" srcOrd="0" destOrd="0" presId="urn:microsoft.com/office/officeart/2005/8/layout/hList7#3"/>
    <dgm:cxn modelId="{DB12953C-FF99-4F8B-9611-3F4296D5028C}" type="presOf" srcId="{249A081A-58EC-4EAA-8C98-B2183A8649BD}" destId="{6ABCA51E-0F52-465D-A0D6-891BDCA2B738}" srcOrd="1" destOrd="0" presId="urn:microsoft.com/office/officeart/2005/8/layout/hList7#3"/>
    <dgm:cxn modelId="{25864226-6155-40BD-90AB-2554CF4D8658}" srcId="{BADD7A5F-014D-4450-83D7-234573CE4858}" destId="{24B74066-C87F-4E67-80E1-C813CC02A068}" srcOrd="3" destOrd="0" parTransId="{B94F3C1C-CEF2-4512-83EE-EE053D36CF8A}" sibTransId="{E8685E30-AC09-43D2-9BD8-0BC07A1A6907}"/>
    <dgm:cxn modelId="{340209EC-A51F-4DB8-9F89-A61D41DDE237}" type="presOf" srcId="{BADD7A5F-014D-4450-83D7-234573CE4858}" destId="{C7C6B1EB-336B-46D1-9E72-36F10F1C7F33}" srcOrd="0" destOrd="0" presId="urn:microsoft.com/office/officeart/2005/8/layout/hList7#3"/>
    <dgm:cxn modelId="{1EE08C83-26FC-4A11-AB08-CD94B7F66916}" type="presOf" srcId="{C0C304CB-E70D-4AE0-9C88-F3A9936E6C94}" destId="{58CF3C86-F740-4405-97C9-FC24D4FBD1E5}" srcOrd="0" destOrd="0" presId="urn:microsoft.com/office/officeart/2005/8/layout/hList7#3"/>
    <dgm:cxn modelId="{2DEEFA73-7F8D-44C4-AB26-0A876A051EC1}" srcId="{BADD7A5F-014D-4450-83D7-234573CE4858}" destId="{C0C304CB-E70D-4AE0-9C88-F3A9936E6C94}" srcOrd="2" destOrd="0" parTransId="{8653C39B-B27C-4406-93B5-57E866FA11F0}" sibTransId="{7ACBE554-9D2B-4FCF-A2AA-C1BBE3F1BEDD}"/>
    <dgm:cxn modelId="{20359D06-46A4-4C90-BAFB-A107EDE14AB2}" type="presOf" srcId="{C0C304CB-E70D-4AE0-9C88-F3A9936E6C94}" destId="{D6B1E775-7E7C-4766-B970-B7A21C63914C}" srcOrd="1" destOrd="0" presId="urn:microsoft.com/office/officeart/2005/8/layout/hList7#3"/>
    <dgm:cxn modelId="{FADF296F-D466-4E0A-80E2-C0F8CFE6073A}" type="presOf" srcId="{15CB46E8-EE50-41A2-9F47-B653E2378A50}" destId="{84AA2B99-29E8-4F21-B7BE-4E112B345663}" srcOrd="0" destOrd="0" presId="urn:microsoft.com/office/officeart/2005/8/layout/hList7#3"/>
    <dgm:cxn modelId="{6B883C01-74AE-4D13-85D6-2AF69CCE9FD1}" type="presOf" srcId="{0156826A-473B-4BDB-A37A-63D63C231CB5}" destId="{F62CF446-62CC-4E6D-9A13-D15355451C15}" srcOrd="0" destOrd="0" presId="urn:microsoft.com/office/officeart/2005/8/layout/hList7#3"/>
    <dgm:cxn modelId="{8E1C61C1-FDCE-4373-9C3E-B26616D70D0A}" type="presParOf" srcId="{C7C6B1EB-336B-46D1-9E72-36F10F1C7F33}" destId="{8756BE82-2214-4163-9B6A-B2F0D328FEC9}" srcOrd="0" destOrd="0" presId="urn:microsoft.com/office/officeart/2005/8/layout/hList7#3"/>
    <dgm:cxn modelId="{4AA667A6-7C40-418C-9631-F2679D9087DD}" type="presParOf" srcId="{C7C6B1EB-336B-46D1-9E72-36F10F1C7F33}" destId="{82312F00-6F66-443E-AAD2-E3507F241647}" srcOrd="1" destOrd="0" presId="urn:microsoft.com/office/officeart/2005/8/layout/hList7#3"/>
    <dgm:cxn modelId="{48E57ABE-1165-4891-8EDC-AA5CFA165717}" type="presParOf" srcId="{82312F00-6F66-443E-AAD2-E3507F241647}" destId="{E7D1EFE4-7DEC-4776-924A-FB577F83E23F}" srcOrd="0" destOrd="0" presId="urn:microsoft.com/office/officeart/2005/8/layout/hList7#3"/>
    <dgm:cxn modelId="{EE427E9F-27CC-402C-8552-E7908AF76C19}" type="presParOf" srcId="{E7D1EFE4-7DEC-4776-924A-FB577F83E23F}" destId="{573AA01B-FB33-4104-B42F-3D06651CA4F1}" srcOrd="0" destOrd="0" presId="urn:microsoft.com/office/officeart/2005/8/layout/hList7#3"/>
    <dgm:cxn modelId="{9EAB992D-6332-4EF5-84BF-3DB7464A5EF6}" type="presParOf" srcId="{E7D1EFE4-7DEC-4776-924A-FB577F83E23F}" destId="{6ABCA51E-0F52-465D-A0D6-891BDCA2B738}" srcOrd="1" destOrd="0" presId="urn:microsoft.com/office/officeart/2005/8/layout/hList7#3"/>
    <dgm:cxn modelId="{6C469C9A-E366-4637-8DD7-3EA3C80BE30F}" type="presParOf" srcId="{E7D1EFE4-7DEC-4776-924A-FB577F83E23F}" destId="{25A5775D-6988-4C0D-8501-37843681A3BC}" srcOrd="2" destOrd="0" presId="urn:microsoft.com/office/officeart/2005/8/layout/hList7#3"/>
    <dgm:cxn modelId="{7BB4395D-A3B9-49BD-9481-F27F2AFD1B31}" type="presParOf" srcId="{E7D1EFE4-7DEC-4776-924A-FB577F83E23F}" destId="{8AEC5C87-9399-4057-9E4A-4482CBA6DD65}" srcOrd="3" destOrd="0" presId="urn:microsoft.com/office/officeart/2005/8/layout/hList7#3"/>
    <dgm:cxn modelId="{783E1CB4-2011-45AF-9067-D381399F0A87}" type="presParOf" srcId="{82312F00-6F66-443E-AAD2-E3507F241647}" destId="{84AA2B99-29E8-4F21-B7BE-4E112B345663}" srcOrd="1" destOrd="0" presId="urn:microsoft.com/office/officeart/2005/8/layout/hList7#3"/>
    <dgm:cxn modelId="{DB98B8D3-CBBE-4924-A455-73460DD86866}" type="presParOf" srcId="{82312F00-6F66-443E-AAD2-E3507F241647}" destId="{B7DCEA1D-5168-42B1-80E4-2D19B94379DC}" srcOrd="2" destOrd="0" presId="urn:microsoft.com/office/officeart/2005/8/layout/hList7#3"/>
    <dgm:cxn modelId="{B28558BD-E11A-42CD-A6F9-37F05E63CF0B}" type="presParOf" srcId="{B7DCEA1D-5168-42B1-80E4-2D19B94379DC}" destId="{F62CF446-62CC-4E6D-9A13-D15355451C15}" srcOrd="0" destOrd="0" presId="urn:microsoft.com/office/officeart/2005/8/layout/hList7#3"/>
    <dgm:cxn modelId="{42BBAE47-5333-4ACF-9928-6D48F5BFB6F9}" type="presParOf" srcId="{B7DCEA1D-5168-42B1-80E4-2D19B94379DC}" destId="{B39949C0-C433-4B72-8C40-7161F53E196B}" srcOrd="1" destOrd="0" presId="urn:microsoft.com/office/officeart/2005/8/layout/hList7#3"/>
    <dgm:cxn modelId="{94613C55-115C-4C31-859D-2C79FD7B737E}" type="presParOf" srcId="{B7DCEA1D-5168-42B1-80E4-2D19B94379DC}" destId="{D06FE83A-FD0E-4803-8312-35C91EC73F55}" srcOrd="2" destOrd="0" presId="urn:microsoft.com/office/officeart/2005/8/layout/hList7#3"/>
    <dgm:cxn modelId="{237B4871-9C67-491F-AE73-528BEFEC9A9E}" type="presParOf" srcId="{B7DCEA1D-5168-42B1-80E4-2D19B94379DC}" destId="{117E616B-646A-45F0-BDC1-E305E8E5A972}" srcOrd="3" destOrd="0" presId="urn:microsoft.com/office/officeart/2005/8/layout/hList7#3"/>
    <dgm:cxn modelId="{B6C4F627-9533-4299-973A-A8C5BFD80DAE}" type="presParOf" srcId="{82312F00-6F66-443E-AAD2-E3507F241647}" destId="{C1AA9082-E397-4526-A1C7-7521653F145B}" srcOrd="3" destOrd="0" presId="urn:microsoft.com/office/officeart/2005/8/layout/hList7#3"/>
    <dgm:cxn modelId="{426D6799-C355-4B53-9C05-4AE05CA8C3D6}" type="presParOf" srcId="{82312F00-6F66-443E-AAD2-E3507F241647}" destId="{32867671-2B6D-4E37-B01E-936E8E57520E}" srcOrd="4" destOrd="0" presId="urn:microsoft.com/office/officeart/2005/8/layout/hList7#3"/>
    <dgm:cxn modelId="{7E1B0FFA-9F12-41DF-9C44-ED4D8FE146EB}" type="presParOf" srcId="{32867671-2B6D-4E37-B01E-936E8E57520E}" destId="{58CF3C86-F740-4405-97C9-FC24D4FBD1E5}" srcOrd="0" destOrd="0" presId="urn:microsoft.com/office/officeart/2005/8/layout/hList7#3"/>
    <dgm:cxn modelId="{F881CDBB-8683-4DFD-A443-385194BCD6E6}" type="presParOf" srcId="{32867671-2B6D-4E37-B01E-936E8E57520E}" destId="{D6B1E775-7E7C-4766-B970-B7A21C63914C}" srcOrd="1" destOrd="0" presId="urn:microsoft.com/office/officeart/2005/8/layout/hList7#3"/>
    <dgm:cxn modelId="{CBE7DB67-CAB2-4AC2-B2D3-08F0181FADD2}" type="presParOf" srcId="{32867671-2B6D-4E37-B01E-936E8E57520E}" destId="{ED5D5D71-17DE-4F0F-ABA8-27547C1A7D74}" srcOrd="2" destOrd="0" presId="urn:microsoft.com/office/officeart/2005/8/layout/hList7#3"/>
    <dgm:cxn modelId="{5DC7156F-9A5D-4C43-AA05-501E473FDA5B}" type="presParOf" srcId="{32867671-2B6D-4E37-B01E-936E8E57520E}" destId="{A2CA10F6-43A5-4AC3-9AA2-DE40F4006B0C}" srcOrd="3" destOrd="0" presId="urn:microsoft.com/office/officeart/2005/8/layout/hList7#3"/>
    <dgm:cxn modelId="{DEDD6AF1-B6AF-40E4-849C-397B0D5D822A}" type="presParOf" srcId="{82312F00-6F66-443E-AAD2-E3507F241647}" destId="{0EAC2199-0DC0-486A-AD44-4C6D58558E90}" srcOrd="5" destOrd="0" presId="urn:microsoft.com/office/officeart/2005/8/layout/hList7#3"/>
    <dgm:cxn modelId="{939A6110-187C-4EB4-B454-98885098AF68}" type="presParOf" srcId="{82312F00-6F66-443E-AAD2-E3507F241647}" destId="{B9E82432-7BD5-414A-B855-CE303883A9B1}" srcOrd="6" destOrd="0" presId="urn:microsoft.com/office/officeart/2005/8/layout/hList7#3"/>
    <dgm:cxn modelId="{B3CDF61D-9B36-4811-A290-A77DFB77F548}" type="presParOf" srcId="{B9E82432-7BD5-414A-B855-CE303883A9B1}" destId="{021D6679-5EC6-4340-A0F4-02A248480B2F}" srcOrd="0" destOrd="0" presId="urn:microsoft.com/office/officeart/2005/8/layout/hList7#3"/>
    <dgm:cxn modelId="{D97EA907-D0E5-47A8-8E7D-B35975E0EF28}" type="presParOf" srcId="{B9E82432-7BD5-414A-B855-CE303883A9B1}" destId="{A750E35B-650E-46F1-B1A7-22D51E135263}" srcOrd="1" destOrd="0" presId="urn:microsoft.com/office/officeart/2005/8/layout/hList7#3"/>
    <dgm:cxn modelId="{204F3CAC-7820-45CB-A628-6E358A056044}" type="presParOf" srcId="{B9E82432-7BD5-414A-B855-CE303883A9B1}" destId="{B0DDD8D3-7078-4F40-9011-ED179CFA487B}" srcOrd="2" destOrd="0" presId="urn:microsoft.com/office/officeart/2005/8/layout/hList7#3"/>
    <dgm:cxn modelId="{3DDB5BDE-25B9-4A39-BA8B-9C02AE275175}" type="presParOf" srcId="{B9E82432-7BD5-414A-B855-CE303883A9B1}" destId="{66003ABE-13AF-4A2B-A4F8-9A074DB718B2}" srcOrd="3" destOrd="0" presId="urn:microsoft.com/office/officeart/2005/8/layout/hList7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3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543" cy="46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defTabSz="93208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233" y="1"/>
            <a:ext cx="3038543" cy="46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algn="r" defTabSz="93208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119"/>
            <a:ext cx="3038543" cy="46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defTabSz="93208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233" y="8830119"/>
            <a:ext cx="3038543" cy="46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algn="r" defTabSz="932084">
              <a:defRPr sz="1300">
                <a:latin typeface="Arial" charset="0"/>
              </a:defRPr>
            </a:lvl1pPr>
          </a:lstStyle>
          <a:p>
            <a:pPr>
              <a:defRPr/>
            </a:pPr>
            <a:fld id="{3B758690-D6D3-459F-9D18-FF185EBFA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52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543" cy="46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127" tIns="44063" rIns="88127" bIns="44063" numCol="1" anchor="t" anchorCtr="0" compatLnSpc="1">
            <a:prstTxWarp prst="textNoShape">
              <a:avLst/>
            </a:prstTxWarp>
          </a:bodyPr>
          <a:lstStyle>
            <a:lvl1pPr defTabSz="88174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233" y="1"/>
            <a:ext cx="3038543" cy="46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127" tIns="44063" rIns="88127" bIns="44063" numCol="1" anchor="t" anchorCtr="0" compatLnSpc="1">
            <a:prstTxWarp prst="textNoShape">
              <a:avLst/>
            </a:prstTxWarp>
          </a:bodyPr>
          <a:lstStyle>
            <a:lvl1pPr algn="r" defTabSz="88174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203" y="4415871"/>
            <a:ext cx="5607995" cy="418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127" tIns="44063" rIns="88127" bIns="440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119"/>
            <a:ext cx="3038543" cy="46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127" tIns="44063" rIns="88127" bIns="44063" numCol="1" anchor="b" anchorCtr="0" compatLnSpc="1">
            <a:prstTxWarp prst="textNoShape">
              <a:avLst/>
            </a:prstTxWarp>
          </a:bodyPr>
          <a:lstStyle>
            <a:lvl1pPr defTabSz="88174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233" y="8830119"/>
            <a:ext cx="3038543" cy="46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127" tIns="44063" rIns="88127" bIns="44063" numCol="1" anchor="b" anchorCtr="0" compatLnSpc="1">
            <a:prstTxWarp prst="textNoShape">
              <a:avLst/>
            </a:prstTxWarp>
          </a:bodyPr>
          <a:lstStyle>
            <a:lvl1pPr algn="r" defTabSz="881745">
              <a:defRPr sz="1200">
                <a:latin typeface="Arial" charset="0"/>
              </a:defRPr>
            </a:lvl1pPr>
          </a:lstStyle>
          <a:p>
            <a:pPr>
              <a:defRPr/>
            </a:pPr>
            <a:fld id="{28476E39-8775-4D92-8E78-2BD151F16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78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2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4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7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49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18" algn="l" defTabSz="9142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42" algn="l" defTabSz="9142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65" algn="l" defTabSz="9142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89" algn="l" defTabSz="9142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76E39-8775-4D92-8E78-2BD151F1634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5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44FE8-A780-43C7-B313-FBAA7F17CB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58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0EDC664-5A3E-403B-B5E5-1959D3954658}" type="slidenum">
              <a:rPr lang="en-US" altLang="en-US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115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39775" indent="-282575" defTabSz="879475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39825" indent="-225425" defTabSz="879475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597025" indent="-225425" defTabSz="879475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4225" indent="-225425" defTabSz="879475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1425" indent="-225425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68625" indent="-225425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5825" indent="-225425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3025" indent="-225425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60B21AB-79D9-0C48-8B28-539DC941124E}" type="slidenum">
              <a:rPr lang="en-US"/>
              <a:pPr/>
              <a:t>21</a:t>
            </a:fld>
            <a:endParaRPr lang="en-US"/>
          </a:p>
        </p:txBody>
      </p:sp>
      <p:sp>
        <p:nvSpPr>
          <p:cNvPr id="1474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6913"/>
            <a:ext cx="4649787" cy="3489325"/>
          </a:xfrm>
          <a:ln/>
        </p:spPr>
      </p:sp>
      <p:sp>
        <p:nvSpPr>
          <p:cNvPr id="14746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19" tIns="46060" rIns="92119" bIns="46060"/>
          <a:lstStyle/>
          <a:p>
            <a:pPr eaLnBrk="1" hangingPunct="1"/>
            <a:endParaRPr lang="en-US" dirty="0">
              <a:ea typeface="MS PGothic" charset="0"/>
            </a:endParaRPr>
          </a:p>
        </p:txBody>
      </p:sp>
      <p:sp>
        <p:nvSpPr>
          <p:cNvPr id="147461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19" tIns="46060" rIns="92119" bIns="46060" anchor="b"/>
          <a:lstStyle>
            <a:lvl1pPr defTabSz="92075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2075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2075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2075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2075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/>
            <a:fld id="{673708E0-17BB-6E44-80CC-BF42EF458230}" type="slidenum">
              <a:rPr lang="en-US"/>
              <a:pPr algn="r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88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76E39-8775-4D92-8E78-2BD151F1634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59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1156D-F170-4A7F-A723-444D3EE258A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5800"/>
            <a:ext cx="4673600" cy="35052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624" y="4419602"/>
            <a:ext cx="5183153" cy="4190999"/>
          </a:xfrm>
          <a:noFill/>
          <a:ln/>
        </p:spPr>
        <p:txBody>
          <a:bodyPr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29523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66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76E39-8775-4D92-8E78-2BD151F1634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4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76E39-8775-4D92-8E78-2BD151F1634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6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1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24" indent="0" algn="ctr">
              <a:buNone/>
              <a:defRPr/>
            </a:lvl2pPr>
            <a:lvl3pPr marL="914247" indent="0" algn="ctr">
              <a:buNone/>
              <a:defRPr/>
            </a:lvl3pPr>
            <a:lvl4pPr marL="1371371" indent="0" algn="ctr">
              <a:buNone/>
              <a:defRPr/>
            </a:lvl4pPr>
            <a:lvl5pPr marL="1828495" indent="0" algn="ctr">
              <a:buNone/>
              <a:defRPr/>
            </a:lvl5pPr>
            <a:lvl6pPr marL="2285618" indent="0" algn="ctr">
              <a:buNone/>
              <a:defRPr/>
            </a:lvl6pPr>
            <a:lvl7pPr marL="2742742" indent="0" algn="ctr">
              <a:buNone/>
              <a:defRPr/>
            </a:lvl7pPr>
            <a:lvl8pPr marL="3199865" indent="0" algn="ctr">
              <a:buNone/>
              <a:defRPr/>
            </a:lvl8pPr>
            <a:lvl9pPr marL="365698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152400"/>
            <a:ext cx="6019801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2" y="152400"/>
            <a:ext cx="82296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2" y="1447800"/>
            <a:ext cx="4038599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447800"/>
            <a:ext cx="4038599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2" y="1447800"/>
            <a:ext cx="8229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288E84-F096-41B6-9D36-63C4D91A1FD5}" type="datetime1">
              <a:rPr lang="en-US" smtClean="0"/>
              <a:t>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MSPA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E9ECB-A5B0-4EFA-8AB3-67E84916F8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28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FBF3-0C6C-438D-8904-37775E64B785}" type="datetime1">
              <a:rPr lang="en-US" smtClean="0"/>
              <a:t>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AD38-CEB0-48E5-BFC0-2366B728E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17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352260-E151-49B9-9FD4-16E04E1D975D}" type="datetime1">
              <a:rPr lang="en-US" smtClean="0"/>
              <a:t>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MSPA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3CFDD-9582-4FE1-96AE-338498C952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1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3C5E-2E19-47ED-B6FF-E4E75188AC04}" type="datetime1">
              <a:rPr lang="en-US" smtClean="0"/>
              <a:t>1/15/18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AD38-CEB0-48E5-BFC0-2366B728E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4774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E6A593-A78D-4008-A541-A9B0DD3E037E}" type="datetime1">
              <a:rPr lang="en-US" smtClean="0"/>
              <a:t>1/15/18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MSPA Conference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3CFDD-9582-4FE1-96AE-338498C952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026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F4E7-7BA2-44DF-87A2-ECD8DF9F21D0}" type="datetime1">
              <a:rPr lang="en-US" smtClean="0"/>
              <a:t>1/15/18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AD38-CEB0-48E5-BFC0-2366B728E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15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AF7DDF-C100-4FBB-BBF0-8AB1968D0AA7}" type="datetime1">
              <a:rPr lang="en-US" smtClean="0"/>
              <a:t>1/15/18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MSPA Conference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291BB-03F7-45DA-A727-102D5C6344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89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23F7E2-E0D0-48AA-B934-2F8B0B040D0E}" type="datetime1">
              <a:rPr lang="en-US" smtClean="0"/>
              <a:t>1/15/18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MSPA Conference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3CFDD-9582-4FE1-96AE-338498C952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130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A23A2D-C68C-4769-949A-ECAA5B7384BF}" type="datetime1">
              <a:rPr lang="en-US" smtClean="0"/>
              <a:t>1/15/18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3CFDD-9582-4FE1-96AE-338498C952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66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E8407D-C158-44DB-BEA7-BE212AAAC34D}" type="datetime1">
              <a:rPr lang="en-US" smtClean="0"/>
              <a:t>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MSPA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3CFDD-9582-4FE1-96AE-338498C952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86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D656F9-5BEF-4FD6-B540-A949561D09F0}" type="datetime1">
              <a:rPr lang="en-US" smtClean="0"/>
              <a:t>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MSPA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3CFDD-9582-4FE1-96AE-338498C952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03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2" y="1447800"/>
            <a:ext cx="4038599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447800"/>
            <a:ext cx="4038599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5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1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1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4" indent="0">
              <a:buNone/>
              <a:defRPr sz="1800"/>
            </a:lvl2pPr>
            <a:lvl3pPr marL="914247" indent="0">
              <a:buNone/>
              <a:defRPr sz="1700"/>
            </a:lvl3pPr>
            <a:lvl4pPr marL="1371371" indent="0">
              <a:buNone/>
              <a:defRPr sz="1400"/>
            </a:lvl4pPr>
            <a:lvl5pPr marL="1828495" indent="0">
              <a:buNone/>
              <a:defRPr sz="1400"/>
            </a:lvl5pPr>
            <a:lvl6pPr marL="2285618" indent="0">
              <a:buNone/>
              <a:defRPr sz="1400"/>
            </a:lvl6pPr>
            <a:lvl7pPr marL="2742742" indent="0">
              <a:buNone/>
              <a:defRPr sz="1400"/>
            </a:lvl7pPr>
            <a:lvl8pPr marL="3199865" indent="0">
              <a:buNone/>
              <a:defRPr sz="1400"/>
            </a:lvl8pPr>
            <a:lvl9pPr marL="365698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447800"/>
            <a:ext cx="4038599" cy="44958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447800"/>
            <a:ext cx="4038599" cy="44958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4" indent="0">
              <a:buNone/>
              <a:defRPr sz="2000" b="1"/>
            </a:lvl2pPr>
            <a:lvl3pPr marL="914247" indent="0">
              <a:buNone/>
              <a:defRPr sz="1800" b="1"/>
            </a:lvl3pPr>
            <a:lvl4pPr marL="1371371" indent="0">
              <a:buNone/>
              <a:defRPr sz="1700" b="1"/>
            </a:lvl4pPr>
            <a:lvl5pPr marL="1828495" indent="0">
              <a:buNone/>
              <a:defRPr sz="1700" b="1"/>
            </a:lvl5pPr>
            <a:lvl6pPr marL="2285618" indent="0">
              <a:buNone/>
              <a:defRPr sz="1700" b="1"/>
            </a:lvl6pPr>
            <a:lvl7pPr marL="2742742" indent="0">
              <a:buNone/>
              <a:defRPr sz="1700" b="1"/>
            </a:lvl7pPr>
            <a:lvl8pPr marL="3199865" indent="0">
              <a:buNone/>
              <a:defRPr sz="1700" b="1"/>
            </a:lvl8pPr>
            <a:lvl9pPr marL="365698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4" indent="0">
              <a:buNone/>
              <a:defRPr sz="2000" b="1"/>
            </a:lvl2pPr>
            <a:lvl3pPr marL="914247" indent="0">
              <a:buNone/>
              <a:defRPr sz="1800" b="1"/>
            </a:lvl3pPr>
            <a:lvl4pPr marL="1371371" indent="0">
              <a:buNone/>
              <a:defRPr sz="1700" b="1"/>
            </a:lvl4pPr>
            <a:lvl5pPr marL="1828495" indent="0">
              <a:buNone/>
              <a:defRPr sz="1700" b="1"/>
            </a:lvl5pPr>
            <a:lvl6pPr marL="2285618" indent="0">
              <a:buNone/>
              <a:defRPr sz="1700" b="1"/>
            </a:lvl6pPr>
            <a:lvl7pPr marL="2742742" indent="0">
              <a:buNone/>
              <a:defRPr sz="1700" b="1"/>
            </a:lvl7pPr>
            <a:lvl8pPr marL="3199865" indent="0">
              <a:buNone/>
              <a:defRPr sz="1700" b="1"/>
            </a:lvl8pPr>
            <a:lvl9pPr marL="365698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24" indent="0">
              <a:buNone/>
              <a:defRPr sz="1200"/>
            </a:lvl2pPr>
            <a:lvl3pPr marL="914247" indent="0">
              <a:buNone/>
              <a:defRPr sz="1100"/>
            </a:lvl3pPr>
            <a:lvl4pPr marL="1371371" indent="0">
              <a:buNone/>
              <a:defRPr sz="900"/>
            </a:lvl4pPr>
            <a:lvl5pPr marL="1828495" indent="0">
              <a:buNone/>
              <a:defRPr sz="900"/>
            </a:lvl5pPr>
            <a:lvl6pPr marL="2285618" indent="0">
              <a:buNone/>
              <a:defRPr sz="900"/>
            </a:lvl6pPr>
            <a:lvl7pPr marL="2742742" indent="0">
              <a:buNone/>
              <a:defRPr sz="900"/>
            </a:lvl7pPr>
            <a:lvl8pPr marL="3199865" indent="0">
              <a:buNone/>
              <a:defRPr sz="900"/>
            </a:lvl8pPr>
            <a:lvl9pPr marL="365698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24" indent="0">
              <a:buNone/>
              <a:defRPr sz="2900"/>
            </a:lvl2pPr>
            <a:lvl3pPr marL="914247" indent="0">
              <a:buNone/>
              <a:defRPr sz="2400"/>
            </a:lvl3pPr>
            <a:lvl4pPr marL="1371371" indent="0">
              <a:buNone/>
              <a:defRPr sz="2000"/>
            </a:lvl4pPr>
            <a:lvl5pPr marL="1828495" indent="0">
              <a:buNone/>
              <a:defRPr sz="2000"/>
            </a:lvl5pPr>
            <a:lvl6pPr marL="2285618" indent="0">
              <a:buNone/>
              <a:defRPr sz="2000"/>
            </a:lvl6pPr>
            <a:lvl7pPr marL="2742742" indent="0">
              <a:buNone/>
              <a:defRPr sz="2000"/>
            </a:lvl7pPr>
            <a:lvl8pPr marL="3199865" indent="0">
              <a:buNone/>
              <a:defRPr sz="2000"/>
            </a:lvl8pPr>
            <a:lvl9pPr marL="365698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24" indent="0">
              <a:buNone/>
              <a:defRPr sz="1200"/>
            </a:lvl2pPr>
            <a:lvl3pPr marL="914247" indent="0">
              <a:buNone/>
              <a:defRPr sz="1100"/>
            </a:lvl3pPr>
            <a:lvl4pPr marL="1371371" indent="0">
              <a:buNone/>
              <a:defRPr sz="900"/>
            </a:lvl4pPr>
            <a:lvl5pPr marL="1828495" indent="0">
              <a:buNone/>
              <a:defRPr sz="900"/>
            </a:lvl5pPr>
            <a:lvl6pPr marL="2285618" indent="0">
              <a:buNone/>
              <a:defRPr sz="900"/>
            </a:lvl6pPr>
            <a:lvl7pPr marL="2742742" indent="0">
              <a:buNone/>
              <a:defRPr sz="900"/>
            </a:lvl7pPr>
            <a:lvl8pPr marL="3199865" indent="0">
              <a:buNone/>
              <a:defRPr sz="900"/>
            </a:lvl8pPr>
            <a:lvl9pPr marL="365698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jpeg"/><Relationship Id="rId18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F9DC0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4" tIns="45713" rIns="91424" bIns="45713" anchor="ctr"/>
          <a:lstStyle/>
          <a:p>
            <a:endParaRPr lang="en-US"/>
          </a:p>
        </p:txBody>
      </p:sp>
      <p:sp>
        <p:nvSpPr>
          <p:cNvPr id="1027" name="Rectangle 10"/>
          <p:cNvSpPr>
            <a:spLocks noChangeArrowheads="1"/>
          </p:cNvSpPr>
          <p:nvPr userDrawn="1"/>
        </p:nvSpPr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solidFill>
              <a:srgbClr val="F9DC01"/>
            </a:solidFill>
            <a:miter lim="800000"/>
            <a:headEnd/>
            <a:tailEnd/>
          </a:ln>
          <a:effectLst/>
        </p:spPr>
        <p:txBody>
          <a:bodyPr wrap="none" lIns="91424" tIns="45713" rIns="91424" bIns="45713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152400"/>
            <a:ext cx="8229600" cy="990600"/>
          </a:xfrm>
          <a:prstGeom prst="rect">
            <a:avLst/>
          </a:prstGeom>
          <a:solidFill>
            <a:srgbClr val="F9DC0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4478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8" descr="Center on the Social and Emotional Foundations for Early Learnin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2971800" cy="571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grpSp>
        <p:nvGrpSpPr>
          <p:cNvPr id="1031" name="Group 21"/>
          <p:cNvGrpSpPr>
            <a:grpSpLocks/>
          </p:cNvGrpSpPr>
          <p:nvPr userDrawn="1"/>
        </p:nvGrpSpPr>
        <p:grpSpPr bwMode="auto">
          <a:xfrm>
            <a:off x="2933700" y="6210300"/>
            <a:ext cx="3352801" cy="609600"/>
            <a:chOff x="48" y="3081"/>
            <a:chExt cx="5642" cy="1185"/>
          </a:xfrm>
        </p:grpSpPr>
        <p:pic>
          <p:nvPicPr>
            <p:cNvPr id="1033" name="Picture 22" descr="CSEFKids3"/>
            <p:cNvPicPr>
              <a:picLocks noChangeAspect="1" noChangeArrowheads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" y="3081"/>
              <a:ext cx="4757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23" descr="asiankid"/>
            <p:cNvPicPr>
              <a:picLocks noChangeAspect="1" noChangeArrowheads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081"/>
              <a:ext cx="894" cy="1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2" name="Text Box 24"/>
          <p:cNvSpPr txBox="1">
            <a:spLocks noChangeArrowheads="1"/>
          </p:cNvSpPr>
          <p:nvPr userDrawn="1"/>
        </p:nvSpPr>
        <p:spPr bwMode="auto">
          <a:xfrm>
            <a:off x="8077200" y="6324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3" rIns="91424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70B67867-30EA-42DA-8763-D0C3609B6759}" type="slidenum">
              <a:rPr lang="en-US" sz="2400" b="1" smtClean="0">
                <a:solidFill>
                  <a:schemeClr val="accent2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2400" b="1" smtClean="0">
              <a:solidFill>
                <a:schemeClr val="accent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accent2"/>
          </a:solidFill>
          <a:latin typeface="Arial" charset="0"/>
        </a:defRPr>
      </a:lvl5pPr>
      <a:lvl6pPr marL="457124" algn="ctr" rtl="0" fontAlgn="base">
        <a:spcBef>
          <a:spcPct val="0"/>
        </a:spcBef>
        <a:spcAft>
          <a:spcPct val="0"/>
        </a:spcAft>
        <a:defRPr sz="3800" b="1">
          <a:solidFill>
            <a:schemeClr val="accent2"/>
          </a:solidFill>
          <a:latin typeface="Arial" charset="0"/>
        </a:defRPr>
      </a:lvl6pPr>
      <a:lvl7pPr marL="914247" algn="ctr" rtl="0" fontAlgn="base">
        <a:spcBef>
          <a:spcPct val="0"/>
        </a:spcBef>
        <a:spcAft>
          <a:spcPct val="0"/>
        </a:spcAft>
        <a:defRPr sz="3800" b="1">
          <a:solidFill>
            <a:schemeClr val="accent2"/>
          </a:solidFill>
          <a:latin typeface="Arial" charset="0"/>
        </a:defRPr>
      </a:lvl7pPr>
      <a:lvl8pPr marL="1371371" algn="ctr" rtl="0" fontAlgn="base">
        <a:spcBef>
          <a:spcPct val="0"/>
        </a:spcBef>
        <a:spcAft>
          <a:spcPct val="0"/>
        </a:spcAft>
        <a:defRPr sz="3800" b="1">
          <a:solidFill>
            <a:schemeClr val="accent2"/>
          </a:solidFill>
          <a:latin typeface="Arial" charset="0"/>
        </a:defRPr>
      </a:lvl8pPr>
      <a:lvl9pPr marL="1828495" algn="ctr" rtl="0" fontAlgn="base">
        <a:spcBef>
          <a:spcPct val="0"/>
        </a:spcBef>
        <a:spcAft>
          <a:spcPct val="0"/>
        </a:spcAft>
        <a:defRPr sz="3800" b="1">
          <a:solidFill>
            <a:schemeClr val="accent2"/>
          </a:solidFill>
          <a:latin typeface="Arial" charset="0"/>
        </a:defRPr>
      </a:lvl9pPr>
    </p:titleStyle>
    <p:bodyStyle>
      <a:lvl1pPr marL="342843" indent="-342843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825" indent="-285703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42810" indent="-22856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932" indent="-22856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057" indent="-22856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181" indent="-22856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303" indent="-22856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428" indent="-22856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550" indent="-22856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7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1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5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8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2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5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89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2E987-04B0-4B9E-B7A3-98FB667FA597}" type="datetime1">
              <a:rPr lang="en-US" smtClean="0"/>
              <a:t>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MSPA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5AD38-CEB0-48E5-BFC0-2366B728E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1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hyperlink" Target="mailto:starks@csp.edu" TargetMode="Externa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www.google.com/url?sa=i&amp;rct=j&amp;q=&amp;esrc=s&amp;source=images&amp;cd=&amp;ved=0ahUKEwiw1tWzqdLSAhWP8oMKHXQWDf8QjRwIBw&amp;url=https://www.nspcc.org.uk/services-and-resources/services-for-children-and-families/improving-parenting-improving-practice1/&amp;psig=AFQjCNE8ParQgYlWA6f8GjVXbzCImAaUCQ&amp;ust=1489454681482637" TargetMode="External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s://www.pinterest.com/pin/552535448009965768/" TargetMode="External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://www.junctionoffunction.com/blog/tag/importance-of-play/" TargetMode="External"/><Relationship Id="rId3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explore/real-looking-baby-dolls/" TargetMode="Externa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0ahUKEwjmxebLkpPVAhUmxYMKHf6vBtkQjRwIBw&amp;url=http://www.boredpanda.com/happy-children-playing/&amp;psig=AFQjCNF5xWK19V1NVn5TGkASnz2pCAX4cA&amp;ust=1500478047241789" TargetMode="External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2" Type="http://schemas.openxmlformats.org/officeDocument/2006/relationships/hyperlink" Target="https://www.kingjamesbibleonline.org/Zechariah-8-5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long-haircuts-for-women.blogspot.com/2013/01/child-development.html" TargetMode="External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s://pixabay.com/en/photos/children%20playing/" TargetMode="External"/><Relationship Id="rId3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s://www.pinterest.com/exearlylearning/i-am-posters/" TargetMode="External"/><Relationship Id="rId3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sta2bal.com/vb/showthread.php?t=2156" TargetMode="External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s://www.graphicstock.com/stock-image/question-mark-on-screen-shows-questions-tv-show" TargetMode="External"/><Relationship Id="rId3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s://www.pinterest.com/pin/299911656411588122/" TargetMode="External"/><Relationship Id="rId3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s://www.pinterest.com/ieece/early-childhood-info-quotes/" TargetMode="External"/><Relationship Id="rId3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 smtClean="0"/>
              <a:t>Building Their Foundations </a:t>
            </a:r>
            <a:br>
              <a:rPr lang="en-US" sz="4800" b="1" dirty="0" smtClean="0"/>
            </a:br>
            <a:r>
              <a:rPr lang="en-US" sz="4800" b="1" dirty="0" smtClean="0"/>
              <a:t>Brick by Brick!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2" y="1447800"/>
            <a:ext cx="4038599" cy="48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700" dirty="0" smtClean="0">
                <a:solidFill>
                  <a:srgbClr val="0070C0"/>
                </a:solidFill>
              </a:rPr>
              <a:t>MSPA Annual Midwinter Conference</a:t>
            </a:r>
          </a:p>
          <a:p>
            <a:pPr marL="0" indent="0">
              <a:buNone/>
            </a:pPr>
            <a:endParaRPr lang="en-US" sz="3900" dirty="0" smtClean="0"/>
          </a:p>
          <a:p>
            <a:pPr marL="0" indent="0">
              <a:buNone/>
            </a:pPr>
            <a:r>
              <a:rPr lang="en-US" sz="3900" dirty="0" smtClean="0">
                <a:solidFill>
                  <a:srgbClr val="00B050"/>
                </a:solidFill>
              </a:rPr>
              <a:t>Dr. Sue Starks—Concordia University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00B050"/>
                </a:solidFill>
                <a:hlinkClick r:id="rId2"/>
              </a:rPr>
              <a:t>starks@csp.edu</a:t>
            </a:r>
            <a:endParaRPr lang="en-US" sz="3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>
                <a:solidFill>
                  <a:srgbClr val="7030A0"/>
                </a:solidFill>
              </a:rPr>
              <a:t>January 26, 2018</a:t>
            </a:r>
          </a:p>
        </p:txBody>
      </p:sp>
      <p:pic>
        <p:nvPicPr>
          <p:cNvPr id="8" name="Content Placeholder 7" descr="Child%20Clip%20Art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191002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99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#7</a:t>
            </a:r>
            <a:endParaRPr lang="en-US" sz="4400" dirty="0"/>
          </a:p>
        </p:txBody>
      </p:sp>
      <p:pic>
        <p:nvPicPr>
          <p:cNvPr id="5" name="Picture 2" descr="number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90689"/>
            <a:ext cx="7886699" cy="46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5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#8</a:t>
            </a:r>
            <a:endParaRPr lang="en-US" sz="4400" dirty="0"/>
          </a:p>
        </p:txBody>
      </p:sp>
      <p:pic>
        <p:nvPicPr>
          <p:cNvPr id="5" name="Picture 2" descr="number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90689"/>
            <a:ext cx="7886699" cy="46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9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Brick #2: </a:t>
            </a:r>
            <a:br>
              <a:rPr lang="en-US" sz="6000" b="1" dirty="0" smtClean="0">
                <a:solidFill>
                  <a:srgbClr val="C00000"/>
                </a:solidFill>
              </a:rPr>
            </a:br>
            <a:r>
              <a:rPr lang="en-US" sz="6000" b="1" dirty="0" smtClean="0">
                <a:solidFill>
                  <a:srgbClr val="C00000"/>
                </a:solidFill>
              </a:rPr>
              <a:t>Relationships Matter!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  <p:pic>
        <p:nvPicPr>
          <p:cNvPr id="6" name="Picture 2" descr="Image result for real photos of adults interacting with children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233" y="1825625"/>
            <a:ext cx="7739533" cy="43513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21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 Thought to Think 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“Young children experience their world as </a:t>
            </a:r>
            <a:r>
              <a:rPr lang="en-US" dirty="0">
                <a:solidFill>
                  <a:srgbClr val="7030A0"/>
                </a:solidFill>
              </a:rPr>
              <a:t>an environment of relationships</a:t>
            </a:r>
            <a:r>
              <a:rPr lang="en-US" dirty="0"/>
              <a:t>, and these relationships affect </a:t>
            </a:r>
            <a:r>
              <a:rPr lang="en-US" dirty="0">
                <a:solidFill>
                  <a:srgbClr val="C00000"/>
                </a:solidFill>
              </a:rPr>
              <a:t>virtually all aspects of their development</a:t>
            </a:r>
            <a:r>
              <a:rPr lang="en-US" dirty="0"/>
              <a:t>—intellectual, social, emotional, physical, behavioral, and moral.”</a:t>
            </a:r>
          </a:p>
          <a:p>
            <a:r>
              <a:rPr lang="en-US" sz="1800" dirty="0" smtClean="0"/>
              <a:t>(</a:t>
            </a:r>
            <a:r>
              <a:rPr lang="en-US" sz="1800" dirty="0"/>
              <a:t>National Council on the Developing </a:t>
            </a:r>
            <a:r>
              <a:rPr lang="en-US" sz="1800" dirty="0" smtClean="0"/>
              <a:t>Child</a:t>
            </a:r>
            <a:r>
              <a:rPr lang="en-US" sz="1800" dirty="0"/>
              <a:t>, 2004, p. 5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2800" b="1" dirty="0" smtClean="0">
                <a:solidFill>
                  <a:srgbClr val="0070C0"/>
                </a:solidFill>
              </a:rPr>
              <a:t>I would venture to say ALL children!</a:t>
            </a:r>
            <a:endParaRPr lang="en-US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MSPA Conference</a:t>
            </a:r>
            <a:endParaRPr lang="en-US"/>
          </a:p>
        </p:txBody>
      </p:sp>
      <p:pic>
        <p:nvPicPr>
          <p:cNvPr id="6" name="Picture 1036" descr="distressed 2 captions activi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-35001"/>
          <a:stretch>
            <a:fillRect/>
          </a:stretch>
        </p:blipFill>
        <p:spPr bwMode="auto">
          <a:xfrm>
            <a:off x="4876800" y="152400"/>
            <a:ext cx="3581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454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6000" dirty="0" smtClean="0"/>
              <a:t>Enriching Relationships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25625"/>
            <a:ext cx="3714750" cy="4351338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altLang="en-US" sz="1800" b="1" dirty="0" smtClean="0">
              <a:solidFill>
                <a:srgbClr val="C000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b="1" dirty="0" smtClean="0"/>
              <a:t>Who </a:t>
            </a:r>
            <a:r>
              <a:rPr lang="en-US" altLang="en-US" sz="2400" b="1" dirty="0"/>
              <a:t>is this child who stands before me</a:t>
            </a:r>
            <a:r>
              <a:rPr lang="en-US" altLang="en-US" sz="2400" b="1" dirty="0" smtClean="0"/>
              <a:t>?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1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1800" dirty="0" smtClean="0">
                <a:solidFill>
                  <a:srgbClr val="0070C0"/>
                </a:solidFill>
              </a:rPr>
              <a:t>	-</a:t>
            </a:r>
            <a:r>
              <a:rPr lang="en-US" altLang="en-US" sz="1800" dirty="0">
                <a:solidFill>
                  <a:srgbClr val="0070C0"/>
                </a:solidFill>
              </a:rPr>
              <a:t>Interests	</a:t>
            </a:r>
            <a:r>
              <a:rPr lang="en-US" altLang="en-US" sz="1800" dirty="0" smtClean="0">
                <a:solidFill>
                  <a:srgbClr val="00B0F0"/>
                </a:solidFill>
              </a:rPr>
              <a:t>-</a:t>
            </a:r>
            <a:r>
              <a:rPr lang="en-US" altLang="en-US" sz="1800" dirty="0">
                <a:solidFill>
                  <a:srgbClr val="00B0F0"/>
                </a:solidFill>
              </a:rPr>
              <a:t>Goals</a:t>
            </a:r>
            <a:r>
              <a:rPr lang="en-US" altLang="en-US" sz="1800" dirty="0">
                <a:solidFill>
                  <a:srgbClr val="0070C0"/>
                </a:solidFill>
              </a:rPr>
              <a:t>	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1800" dirty="0" smtClean="0">
                <a:solidFill>
                  <a:srgbClr val="C00000"/>
                </a:solidFill>
              </a:rPr>
              <a:t>	-</a:t>
            </a:r>
            <a:r>
              <a:rPr lang="en-US" altLang="en-US" sz="1800" dirty="0">
                <a:solidFill>
                  <a:srgbClr val="C00000"/>
                </a:solidFill>
              </a:rPr>
              <a:t>Likes</a:t>
            </a:r>
            <a:r>
              <a:rPr lang="en-US" altLang="en-US" sz="1800" dirty="0"/>
              <a:t> 		</a:t>
            </a:r>
            <a:r>
              <a:rPr lang="en-US" altLang="en-US" sz="1800" dirty="0" smtClean="0">
                <a:solidFill>
                  <a:srgbClr val="FF0000"/>
                </a:solidFill>
              </a:rPr>
              <a:t>-Dislikes</a:t>
            </a:r>
            <a:endParaRPr lang="en-US" altLang="en-US" sz="1800" dirty="0">
              <a:solidFill>
                <a:srgbClr val="00B05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1800" dirty="0" smtClean="0">
                <a:solidFill>
                  <a:srgbClr val="7030A0"/>
                </a:solidFill>
              </a:rPr>
              <a:t>	-</a:t>
            </a:r>
            <a:r>
              <a:rPr lang="en-US" altLang="en-US" sz="1800" dirty="0">
                <a:solidFill>
                  <a:srgbClr val="7030A0"/>
                </a:solidFill>
              </a:rPr>
              <a:t>Strengths	</a:t>
            </a:r>
            <a:r>
              <a:rPr lang="en-US" altLang="en-US" sz="1800" dirty="0" smtClean="0">
                <a:solidFill>
                  <a:srgbClr val="7030A0"/>
                </a:solidFill>
              </a:rPr>
              <a:t>-Challenges</a:t>
            </a:r>
            <a:endParaRPr lang="en-US" altLang="en-US" sz="1800" dirty="0">
              <a:solidFill>
                <a:srgbClr val="00B0F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</a:rPr>
              <a:t>	-Wonders</a:t>
            </a:r>
            <a:r>
              <a:rPr lang="en-US" altLang="en-US" sz="1800" dirty="0">
                <a:solidFill>
                  <a:srgbClr val="00B0F0"/>
                </a:solidFill>
              </a:rPr>
              <a:t>	</a:t>
            </a:r>
            <a:r>
              <a:rPr lang="en-US" altLang="en-US" sz="1800" dirty="0">
                <a:solidFill>
                  <a:srgbClr val="92D050"/>
                </a:solidFill>
              </a:rPr>
              <a:t>-Fears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1800" dirty="0" smtClean="0">
                <a:solidFill>
                  <a:srgbClr val="0070C0"/>
                </a:solidFill>
              </a:rPr>
              <a:t>	-Personality	-</a:t>
            </a:r>
            <a:r>
              <a:rPr lang="en-US" altLang="en-US" sz="1800" dirty="0" smtClean="0">
                <a:solidFill>
                  <a:srgbClr val="00B0F0"/>
                </a:solidFill>
              </a:rPr>
              <a:t>Temperament</a:t>
            </a:r>
            <a:endParaRPr lang="en-US" altLang="en-US" sz="1800" dirty="0">
              <a:solidFill>
                <a:srgbClr val="00B0F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1800" dirty="0" smtClean="0">
                <a:solidFill>
                  <a:srgbClr val="7030A0"/>
                </a:solidFill>
              </a:rPr>
              <a:t>	-</a:t>
            </a:r>
            <a:r>
              <a:rPr lang="en-US" altLang="en-US" sz="1800" dirty="0">
                <a:solidFill>
                  <a:srgbClr val="7030A0"/>
                </a:solidFill>
              </a:rPr>
              <a:t>Approaches to Learning</a:t>
            </a:r>
            <a:r>
              <a:rPr lang="en-US" altLang="en-US" sz="1800" dirty="0">
                <a:solidFill>
                  <a:srgbClr val="92D050"/>
                </a:solidFill>
              </a:rPr>
              <a:t>			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b="1" dirty="0" smtClean="0">
                <a:solidFill>
                  <a:srgbClr val="0070C0"/>
                </a:solidFill>
              </a:rPr>
              <a:t>What </a:t>
            </a:r>
            <a:r>
              <a:rPr lang="en-US" altLang="en-US" sz="2400" b="1" dirty="0">
                <a:solidFill>
                  <a:srgbClr val="0070C0"/>
                </a:solidFill>
              </a:rPr>
              <a:t>does he/she need from ME</a:t>
            </a:r>
            <a:r>
              <a:rPr lang="en-US" altLang="en-US" sz="1800" b="1" dirty="0">
                <a:solidFill>
                  <a:srgbClr val="0070C0"/>
                </a:solidFill>
              </a:rPr>
              <a:t>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16388" name="Picture 2" descr="Image result for real photos of children playin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825625"/>
            <a:ext cx="3581400" cy="43513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96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Building relationships helps children to…</a:t>
            </a:r>
            <a:endParaRPr lang="en-US" sz="5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3356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MSPA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4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800" b="1" dirty="0" smtClean="0"/>
              <a:t>Making Deposits Helps to Build Positive Relationships  </a:t>
            </a:r>
          </a:p>
        </p:txBody>
      </p:sp>
      <p:pic>
        <p:nvPicPr>
          <p:cNvPr id="67587" name="Picture 2" descr="C:\Documents and Settings\Administrator\Local Settings\Temporary Internet Files\Content.IE5\888H7KA7\MCj04413150000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100" y="2324100"/>
            <a:ext cx="3162300" cy="3162300"/>
          </a:xfrm>
        </p:spPr>
      </p:pic>
      <p:sp>
        <p:nvSpPr>
          <p:cNvPr id="67588" name="Content Placeholder 4"/>
          <p:cNvSpPr>
            <a:spLocks noGrp="1"/>
          </p:cNvSpPr>
          <p:nvPr>
            <p:ph sz="half" idx="2"/>
          </p:nvPr>
        </p:nvSpPr>
        <p:spPr>
          <a:xfrm>
            <a:off x="4267200" y="1981200"/>
            <a:ext cx="4419600" cy="4114800"/>
          </a:xfrm>
        </p:spPr>
        <p:txBody>
          <a:bodyPr/>
          <a:lstStyle/>
          <a:p>
            <a:pPr marL="0" indent="0" algn="ctr" eaLnBrk="1" hangingPunct="1">
              <a:spcBef>
                <a:spcPts val="4800"/>
              </a:spcBef>
              <a:buFontTx/>
              <a:buNone/>
            </a:pPr>
            <a:r>
              <a:rPr lang="en-US" altLang="en-US" sz="3600" dirty="0" smtClean="0">
                <a:cs typeface="Arial" panose="020B0604020202020204" pitchFamily="34" charset="0"/>
              </a:rPr>
              <a:t>Maintain at least a 5:1  (positive to negative)</a:t>
            </a:r>
          </a:p>
          <a:p>
            <a:pPr marL="0" indent="0" algn="ctr" eaLnBrk="1" hangingPunct="1">
              <a:spcBef>
                <a:spcPts val="4800"/>
              </a:spcBef>
              <a:buFontTx/>
              <a:buNone/>
            </a:pPr>
            <a:r>
              <a:rPr lang="en-US" altLang="en-US" sz="3600" dirty="0" smtClean="0">
                <a:cs typeface="Arial" panose="020B0604020202020204" pitchFamily="34" charset="0"/>
              </a:rPr>
              <a:t>Remember, our interactions &amp; conversations leave marks!</a:t>
            </a:r>
          </a:p>
          <a:p>
            <a:pPr marL="0" indent="0" algn="ctr" eaLnBrk="1" hangingPunct="1">
              <a:spcBef>
                <a:spcPts val="4800"/>
              </a:spcBef>
              <a:buFontTx/>
              <a:buNone/>
            </a:pPr>
            <a:endParaRPr lang="en-US" altLang="en-US" sz="3600" dirty="0" smtClean="0">
              <a:cs typeface="Arial" panose="020B0604020202020204" pitchFamily="34" charset="0"/>
            </a:endParaRPr>
          </a:p>
        </p:txBody>
      </p:sp>
      <p:sp>
        <p:nvSpPr>
          <p:cNvPr id="67589" name="Slide Number Placeholder 1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A8FB63E-84D5-4BCF-ADBB-9DFD9874A33B}" type="slidenum"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MSPA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699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b="1" dirty="0"/>
              <a:t>The Benefits of Relationships!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C00000"/>
                </a:solidFill>
              </a:rPr>
              <a:t>Influence a child</a:t>
            </a:r>
            <a:r>
              <a:rPr lang="ja-JP" altLang="en-US" sz="2800" dirty="0">
                <a:solidFill>
                  <a:srgbClr val="C00000"/>
                </a:solidFill>
              </a:rPr>
              <a:t>’</a:t>
            </a:r>
            <a:r>
              <a:rPr lang="en-US" altLang="ja-JP" sz="2800" dirty="0">
                <a:solidFill>
                  <a:srgbClr val="C00000"/>
                </a:solidFill>
              </a:rPr>
              <a:t>s emotional, cognitive, and social development</a:t>
            </a:r>
          </a:p>
          <a:p>
            <a:pPr>
              <a:spcBef>
                <a:spcPts val="1800"/>
              </a:spcBef>
            </a:pPr>
            <a:r>
              <a:rPr lang="en-US" altLang="en-US" sz="2800" dirty="0">
                <a:solidFill>
                  <a:srgbClr val="0070C0"/>
                </a:solidFill>
              </a:rPr>
              <a:t>Help children develop secure relationships with other adults</a:t>
            </a:r>
          </a:p>
          <a:p>
            <a:pPr>
              <a:spcBef>
                <a:spcPts val="1800"/>
              </a:spcBef>
            </a:pPr>
            <a:r>
              <a:rPr lang="en-US" altLang="en-US" sz="2800" dirty="0">
                <a:solidFill>
                  <a:srgbClr val="00B050"/>
                </a:solidFill>
              </a:rPr>
              <a:t>Help children develop good peer relationships</a:t>
            </a:r>
          </a:p>
          <a:p>
            <a:pPr>
              <a:spcBef>
                <a:spcPts val="1800"/>
              </a:spcBef>
            </a:pPr>
            <a:r>
              <a:rPr lang="en-US" altLang="en-US" sz="2800" dirty="0">
                <a:solidFill>
                  <a:srgbClr val="7030A0"/>
                </a:solidFill>
              </a:rPr>
              <a:t>Help reduce the frequency of challenging behaviors</a:t>
            </a:r>
          </a:p>
          <a:p>
            <a:pPr>
              <a:spcBef>
                <a:spcPts val="18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Help children develop positive self-esteem</a:t>
            </a:r>
          </a:p>
          <a:p>
            <a:pPr>
              <a:spcBef>
                <a:spcPts val="1800"/>
              </a:spcBef>
            </a:pPr>
            <a:r>
              <a:rPr lang="en-US" altLang="en-US" sz="2800" dirty="0">
                <a:solidFill>
                  <a:srgbClr val="00B0F0"/>
                </a:solidFill>
              </a:rPr>
              <a:t>Result in higher rates of child engagement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4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Remember…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</a:t>
            </a:r>
            <a:r>
              <a:rPr lang="en-US" sz="2800" b="1" u="sng" dirty="0"/>
              <a:t>Every</a:t>
            </a:r>
            <a:r>
              <a:rPr lang="en-US" sz="2800" dirty="0"/>
              <a:t> interaction we have with a child holds the potential to make a positive—or negative—impact on how that child feels about himself and about learning, as well as on what and how the child learns.”</a:t>
            </a:r>
          </a:p>
          <a:p>
            <a:r>
              <a:rPr lang="en-US" sz="2000" dirty="0"/>
              <a:t>(</a:t>
            </a:r>
            <a:r>
              <a:rPr lang="en-US" sz="2000" dirty="0" err="1"/>
              <a:t>Dombro</a:t>
            </a:r>
            <a:r>
              <a:rPr lang="en-US" sz="2000" dirty="0"/>
              <a:t>, </a:t>
            </a:r>
            <a:r>
              <a:rPr lang="en-US" sz="2000" dirty="0" err="1"/>
              <a:t>Jablon</a:t>
            </a:r>
            <a:r>
              <a:rPr lang="en-US" sz="2000" dirty="0"/>
              <a:t>, &amp; Stetson, 2011, p. 30)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MSPA Conference</a:t>
            </a:r>
            <a:endParaRPr lang="en-US"/>
          </a:p>
        </p:txBody>
      </p:sp>
      <p:pic>
        <p:nvPicPr>
          <p:cNvPr id="6" name="Content Placeholder 4" descr="File004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038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57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Brick #3:  Social Emotional Development Matters!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  <p:pic>
        <p:nvPicPr>
          <p:cNvPr id="5" name="Picture 2" descr="Image result for images of children playi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7516"/>
            <a:ext cx="4419600" cy="434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619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Brick #1:  </a:t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Child Development Matters!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The path of a child’s growth &amp; development has NOT changed!</a:t>
            </a:r>
            <a:endParaRPr lang="en-US" sz="4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  <p:pic>
        <p:nvPicPr>
          <p:cNvPr id="6" name="Picture 2" descr="Image result for free real photos of babies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2057400"/>
            <a:ext cx="3886200" cy="403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28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Key Social-Emotional Skills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Confidence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Capacity to develop good relationships with peers and adults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Concentration and persistence on challenging tasks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Ability to effectively communicate emotions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Ability to listen to instructions and be attentive</a:t>
            </a:r>
          </a:p>
          <a:p>
            <a:r>
              <a:rPr lang="en-US" sz="3200" dirty="0" smtClean="0">
                <a:solidFill>
                  <a:srgbClr val="00B0F0"/>
                </a:solidFill>
              </a:rPr>
              <a:t>Ability to solve social problems</a:t>
            </a:r>
          </a:p>
          <a:p>
            <a:pPr>
              <a:buNone/>
            </a:pPr>
            <a:r>
              <a:rPr lang="en-US" sz="1300" dirty="0" smtClean="0"/>
              <a:t>          (Eager to Learn; Neurons to Neighborhoods; The Kaufman Report)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7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2_CSEFEL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" y="-76994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iceber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"/>
            <a:ext cx="42862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1708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b="1"/>
              <a:t>Behavior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57200" y="3352800"/>
            <a:ext cx="381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b="1"/>
              <a:t>Potential unmet need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457200" y="21336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457200" y="39624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57200" y="2209800"/>
            <a:ext cx="3106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1"/>
              <a:t>Is communicating…</a:t>
            </a:r>
          </a:p>
        </p:txBody>
      </p:sp>
      <p:sp>
        <p:nvSpPr>
          <p:cNvPr id="18441" name="Text Box 5"/>
          <p:cNvSpPr txBox="1">
            <a:spLocks noChangeArrowheads="1"/>
          </p:cNvSpPr>
          <p:nvPr/>
        </p:nvSpPr>
        <p:spPr bwMode="auto">
          <a:xfrm>
            <a:off x="457200" y="4114800"/>
            <a:ext cx="375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b="1"/>
              <a:t>Skill to be developed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MSPA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22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sz="6000" b="1" dirty="0" smtClean="0"/>
              <a:t>We Teach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en-US" sz="2800" dirty="0" smtClean="0"/>
              <a:t>If a child doesn’t know how to read, we teach.</a:t>
            </a:r>
          </a:p>
          <a:p>
            <a:pPr marL="0" indent="0">
              <a:buFontTx/>
              <a:buNone/>
            </a:pPr>
            <a:r>
              <a:rPr lang="en-US" altLang="en-US" sz="2800" dirty="0" smtClean="0"/>
              <a:t>If a child doesn’t know how to swim, we teach.</a:t>
            </a:r>
          </a:p>
          <a:p>
            <a:pPr marL="0" indent="0">
              <a:buFontTx/>
              <a:buNone/>
            </a:pPr>
            <a:r>
              <a:rPr lang="en-US" altLang="en-US" sz="2800" dirty="0" smtClean="0"/>
              <a:t>If a child doesn’t know how to multiply, we teach.</a:t>
            </a:r>
          </a:p>
          <a:p>
            <a:pPr marL="0" indent="0">
              <a:buFontTx/>
              <a:buNone/>
            </a:pPr>
            <a:r>
              <a:rPr lang="en-US" altLang="en-US" sz="2800" dirty="0" smtClean="0"/>
              <a:t>If a child doesn’t know how to drive, we teach.</a:t>
            </a:r>
          </a:p>
          <a:p>
            <a:pPr marL="0" indent="0">
              <a:buFontTx/>
              <a:buNone/>
            </a:pPr>
            <a:r>
              <a:rPr lang="en-US" altLang="en-US" sz="2800" dirty="0" smtClean="0"/>
              <a:t>If a child doesn’t know how to behave,</a:t>
            </a:r>
          </a:p>
          <a:p>
            <a:pPr marL="0" indent="0">
              <a:buFontTx/>
              <a:buNone/>
            </a:pPr>
            <a:r>
              <a:rPr lang="en-US" altLang="en-US" sz="2800" dirty="0" smtClean="0"/>
              <a:t>	</a:t>
            </a:r>
            <a:r>
              <a:rPr lang="en-US" altLang="en-US" sz="2800" dirty="0" smtClean="0">
                <a:solidFill>
                  <a:srgbClr val="C00000"/>
                </a:solidFill>
              </a:rPr>
              <a:t>we……            …..teach?       ……punish?</a:t>
            </a:r>
            <a:r>
              <a:rPr lang="en-US" altLang="en-US" sz="2800" dirty="0" smtClean="0"/>
              <a:t>                                </a:t>
            </a:r>
          </a:p>
          <a:p>
            <a:pPr marL="0" indent="0">
              <a:buFontTx/>
              <a:buNone/>
            </a:pPr>
            <a:endParaRPr lang="en-US" altLang="en-US" sz="2800" dirty="0" smtClean="0"/>
          </a:p>
          <a:p>
            <a:pPr marL="0" indent="0">
              <a:buFontTx/>
              <a:buNone/>
            </a:pPr>
            <a:r>
              <a:rPr lang="en-US" altLang="en-US" sz="2800" i="1" dirty="0" smtClean="0"/>
              <a:t>Why can’t we finish the last sentence as automatically as we do the others?</a:t>
            </a:r>
          </a:p>
          <a:p>
            <a:pPr marL="0" indent="0"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Tom </a:t>
            </a:r>
            <a:r>
              <a:rPr lang="en-US" altLang="en-US" sz="2000" dirty="0" err="1">
                <a:solidFill>
                  <a:srgbClr val="000000"/>
                </a:solidFill>
              </a:rPr>
              <a:t>Herner</a:t>
            </a:r>
            <a:r>
              <a:rPr lang="en-US" altLang="en-US" sz="2000" dirty="0">
                <a:solidFill>
                  <a:srgbClr val="000000"/>
                </a:solidFill>
              </a:rPr>
              <a:t> (NASDE President) Counterpoint 1998, p.2</a:t>
            </a:r>
          </a:p>
          <a:p>
            <a:pPr marL="0" indent="0">
              <a:buFontTx/>
              <a:buNone/>
            </a:pPr>
            <a:endParaRPr lang="en-US" altLang="en-US" sz="2800" i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9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92D050"/>
                </a:solidFill>
              </a:rPr>
              <a:t>Cause for Pause—The Importance of Inclusion</a:t>
            </a:r>
            <a:endParaRPr lang="en-US" sz="5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Children who show repeated aggressive and extreme behaviors are in danger of being stigmatized by peers and adults </a:t>
            </a:r>
            <a:r>
              <a:rPr lang="en-US" sz="2000" dirty="0" smtClean="0"/>
              <a:t>(Gartrell, 2004, p. 89).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800" b="1" u="sng" dirty="0" smtClean="0"/>
              <a:t>Teachers CAN:</a:t>
            </a:r>
          </a:p>
          <a:p>
            <a:pPr lvl="1"/>
            <a:r>
              <a:rPr lang="en-US" sz="2800" dirty="0" smtClean="0"/>
              <a:t>Build positive </a:t>
            </a:r>
            <a:r>
              <a:rPr lang="en-US" sz="2800" b="1" dirty="0" smtClean="0">
                <a:solidFill>
                  <a:srgbClr val="00B0F0"/>
                </a:solidFill>
              </a:rPr>
              <a:t>attachments</a:t>
            </a:r>
          </a:p>
          <a:p>
            <a:pPr lvl="1"/>
            <a:r>
              <a:rPr lang="en-US" sz="2800" dirty="0" smtClean="0"/>
              <a:t>Assist them in </a:t>
            </a:r>
            <a:r>
              <a:rPr lang="en-US" sz="2800" b="1" dirty="0" smtClean="0">
                <a:solidFill>
                  <a:srgbClr val="00B050"/>
                </a:solidFill>
              </a:rPr>
              <a:t>finding membership</a:t>
            </a:r>
            <a:r>
              <a:rPr lang="en-US" sz="2800" dirty="0" smtClean="0"/>
              <a:t> in the class</a:t>
            </a:r>
          </a:p>
          <a:p>
            <a:pPr lvl="1"/>
            <a:r>
              <a:rPr lang="en-US" sz="2800" dirty="0" smtClean="0"/>
              <a:t>Teach them </a:t>
            </a:r>
            <a:r>
              <a:rPr lang="en-US" sz="2800" b="1" dirty="0" smtClean="0">
                <a:solidFill>
                  <a:srgbClr val="C00000"/>
                </a:solidFill>
              </a:rPr>
              <a:t>democratic life skills</a:t>
            </a:r>
          </a:p>
          <a:p>
            <a:pPr lvl="1"/>
            <a:r>
              <a:rPr lang="en-US" sz="2800" b="1" dirty="0" smtClean="0">
                <a:solidFill>
                  <a:srgbClr val="7030A0"/>
                </a:solidFill>
              </a:rPr>
              <a:t>Assist them </a:t>
            </a:r>
            <a:r>
              <a:rPr lang="en-US" sz="2800" dirty="0" smtClean="0"/>
              <a:t>in situations that may lead to loss of control before conflicts occur </a:t>
            </a:r>
            <a:r>
              <a:rPr lang="en-US" sz="2000" dirty="0" smtClean="0"/>
              <a:t>(Gartrell, 2004, p. 89-90).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MSPA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9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92D050"/>
                </a:solidFill>
              </a:rPr>
              <a:t>Proactively Teaching </a:t>
            </a:r>
            <a:endParaRPr lang="en-US" sz="60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 smtClean="0"/>
              <a:t>Democratic Life Skills </a:t>
            </a:r>
            <a:r>
              <a:rPr lang="en-US" sz="2400" dirty="0" smtClean="0">
                <a:solidFill>
                  <a:srgbClr val="7030A0"/>
                </a:solidFill>
              </a:rPr>
              <a:t>Lead to a Strong Sense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of Self:</a:t>
            </a:r>
          </a:p>
          <a:p>
            <a:r>
              <a:rPr lang="en-US" sz="2400" dirty="0" smtClean="0"/>
              <a:t>I am a worthy individual</a:t>
            </a:r>
          </a:p>
          <a:p>
            <a:r>
              <a:rPr lang="en-US" sz="2400" dirty="0" smtClean="0"/>
              <a:t>I am a capable member of the group</a:t>
            </a:r>
          </a:p>
          <a:p>
            <a:r>
              <a:rPr lang="en-US" sz="2400" dirty="0" smtClean="0"/>
              <a:t>I can express strong emotions in non-hurting ways</a:t>
            </a:r>
          </a:p>
          <a:p>
            <a:r>
              <a:rPr lang="en-US" sz="2400" dirty="0" smtClean="0"/>
              <a:t>I can solve problems ethically &amp; intelligently</a:t>
            </a:r>
          </a:p>
          <a:p>
            <a:r>
              <a:rPr lang="en-US" sz="2400" dirty="0" smtClean="0"/>
              <a:t>I can be understanding of the feelings and viewpoints of others</a:t>
            </a:r>
          </a:p>
          <a:p>
            <a:r>
              <a:rPr lang="en-US" sz="2400" dirty="0" smtClean="0"/>
              <a:t>I can work cooperatively in groups</a:t>
            </a:r>
          </a:p>
          <a:p>
            <a:r>
              <a:rPr lang="en-US" sz="2400" dirty="0" smtClean="0"/>
              <a:t>I am accepting of human differences (Gartrell, 2004, p. 69)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MSPA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9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2" y="381000"/>
            <a:ext cx="8382000" cy="838200"/>
          </a:xfrm>
        </p:spPr>
        <p:txBody>
          <a:bodyPr lIns="0" tIns="0" rIns="0" bIns="0">
            <a:normAutofit/>
          </a:bodyPr>
          <a:lstStyle/>
          <a:p>
            <a:r>
              <a:rPr lang="en-US" sz="6000" b="1" dirty="0">
                <a:solidFill>
                  <a:schemeClr val="tx1"/>
                </a:solidFill>
              </a:rPr>
              <a:t>Stages of Learning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1" y="1295400"/>
            <a:ext cx="80010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2800" b="1" dirty="0" smtClean="0"/>
              <a:t>Show and Tell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Acquisition:</a:t>
            </a:r>
            <a:r>
              <a:rPr lang="en-US" sz="2800" dirty="0" smtClean="0"/>
              <a:t> new skill or concept</a:t>
            </a:r>
          </a:p>
          <a:p>
            <a:pPr eaLnBrk="1" hangingPunct="1">
              <a:lnSpc>
                <a:spcPct val="85000"/>
              </a:lnSpc>
              <a:spcBef>
                <a:spcPts val="1799"/>
              </a:spcBef>
            </a:pPr>
            <a:r>
              <a:rPr lang="en-US" sz="2800" b="1" dirty="0" smtClean="0"/>
              <a:t>Practice Makes Perfect </a:t>
            </a:r>
            <a:r>
              <a:rPr lang="en-US" sz="2800" b="1" dirty="0" smtClean="0">
                <a:solidFill>
                  <a:srgbClr val="0000CC"/>
                </a:solidFill>
              </a:rPr>
              <a:t>(Progress!)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Fluency:</a:t>
            </a:r>
            <a:r>
              <a:rPr lang="en-US" sz="2800" b="1" dirty="0" smtClean="0"/>
              <a:t> </a:t>
            </a:r>
            <a:r>
              <a:rPr lang="en-US" sz="2800" dirty="0" smtClean="0"/>
              <a:t>the ability to immediately use the skill or concept without a prompt</a:t>
            </a:r>
          </a:p>
          <a:p>
            <a:pPr eaLnBrk="1" hangingPunct="1">
              <a:lnSpc>
                <a:spcPct val="85000"/>
              </a:lnSpc>
              <a:spcBef>
                <a:spcPts val="1799"/>
              </a:spcBef>
            </a:pPr>
            <a:r>
              <a:rPr lang="en-US" sz="2800" b="1" dirty="0"/>
              <a:t> </a:t>
            </a:r>
            <a:r>
              <a:rPr lang="en-US" sz="2800" b="1" dirty="0" smtClean="0"/>
              <a:t>You Got It!</a:t>
            </a:r>
            <a:endParaRPr lang="en-US" sz="2800" b="1" dirty="0"/>
          </a:p>
          <a:p>
            <a:pPr lvl="1" eaLnBrk="1" hangingPunct="1">
              <a:lnSpc>
                <a:spcPct val="85000"/>
              </a:lnSpc>
            </a:pPr>
            <a:r>
              <a:rPr lang="en-US" sz="2800" b="1" dirty="0" smtClean="0">
                <a:solidFill>
                  <a:srgbClr val="00B050"/>
                </a:solidFill>
              </a:rPr>
              <a:t>Maintenance:</a:t>
            </a:r>
            <a:r>
              <a:rPr lang="en-US" sz="2800" b="1" dirty="0" smtClean="0"/>
              <a:t> </a:t>
            </a:r>
            <a:r>
              <a:rPr lang="en-US" sz="2800" dirty="0" smtClean="0"/>
              <a:t>continuing to use the skill or concept over time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800" b="1" dirty="0" smtClean="0">
                <a:solidFill>
                  <a:srgbClr val="7030A0"/>
                </a:solidFill>
              </a:rPr>
              <a:t>Generalization:</a:t>
            </a:r>
            <a:r>
              <a:rPr lang="en-US" sz="2800" b="1" dirty="0" smtClean="0"/>
              <a:t> </a:t>
            </a:r>
            <a:r>
              <a:rPr lang="en-US" sz="2800" dirty="0" smtClean="0"/>
              <a:t>applying the skill or concept to new situations, people, activities, ideas, and settings</a:t>
            </a:r>
          </a:p>
          <a:p>
            <a:pPr eaLnBrk="1" hangingPunct="1">
              <a:lnSpc>
                <a:spcPct val="85000"/>
              </a:lnSpc>
            </a:pP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85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2" y="381000"/>
            <a:ext cx="8382000" cy="1280160"/>
          </a:xfrm>
        </p:spPr>
        <p:txBody>
          <a:bodyPr lIns="0" tIns="0" rIns="0" bIns="0">
            <a:noAutofit/>
          </a:bodyPr>
          <a:lstStyle/>
          <a:p>
            <a:pPr eaLnBrk="1" hangingPunct="1"/>
            <a:r>
              <a:rPr lang="en-US" sz="4800" b="1" dirty="0"/>
              <a:t>Children with a Strong Foundation</a:t>
            </a:r>
            <a:br>
              <a:rPr lang="en-US" sz="4800" b="1" dirty="0"/>
            </a:br>
            <a:r>
              <a:rPr lang="en-US" sz="4800" b="1" dirty="0"/>
              <a:t>in Emotional Literacy: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idx="1"/>
          </p:nvPr>
        </p:nvSpPr>
        <p:spPr>
          <a:xfrm>
            <a:off x="457201" y="1905001"/>
            <a:ext cx="4648200" cy="452596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tolerate  frustration better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get into fewer fights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engage in less destructive behavior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are healthier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are less lonely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are less impulsive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are more focused</a:t>
            </a:r>
          </a:p>
        </p:txBody>
      </p: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2" y="3907266"/>
            <a:ext cx="3811603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24401" y="1905000"/>
            <a:ext cx="4038599" cy="1421928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marL="347414" indent="-347414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have greater academic achievement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0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Brick #4:  Play Matters!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b="1" dirty="0" smtClean="0">
              <a:hlinkClick r:id="rId2" tooltip="Zechariah 8:5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  <p:pic>
        <p:nvPicPr>
          <p:cNvPr id="1026" name="Picture 2" descr="Image result for images of children playing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810192"/>
            <a:ext cx="3886200" cy="414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167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How &amp; Why Has Play Changed?</a:t>
            </a:r>
            <a:endParaRPr lang="en-US" sz="4800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 smtClean="0"/>
              <a:t>Societal Change</a:t>
            </a:r>
          </a:p>
          <a:p>
            <a:pPr eaLnBrk="1" hangingPunct="1"/>
            <a:r>
              <a:rPr lang="en-US" altLang="en-US" sz="2800" dirty="0" smtClean="0"/>
              <a:t>Screen Time</a:t>
            </a:r>
          </a:p>
          <a:p>
            <a:pPr eaLnBrk="1" hangingPunct="1"/>
            <a:r>
              <a:rPr lang="en-US" altLang="en-US" sz="2800" dirty="0" smtClean="0"/>
              <a:t>Too Much Syndrome</a:t>
            </a:r>
          </a:p>
          <a:p>
            <a:pPr eaLnBrk="1" hangingPunct="1"/>
            <a:r>
              <a:rPr lang="en-US" altLang="en-US" sz="2800" dirty="0" smtClean="0"/>
              <a:t>Accountability</a:t>
            </a:r>
          </a:p>
          <a:p>
            <a:pPr eaLnBrk="1" hangingPunct="1"/>
            <a:r>
              <a:rPr lang="en-US" altLang="en-US" sz="2800" dirty="0" smtClean="0"/>
              <a:t>Emphasis on Testing</a:t>
            </a:r>
          </a:p>
          <a:p>
            <a:pPr eaLnBrk="1" hangingPunct="1"/>
            <a:r>
              <a:rPr lang="en-US" altLang="en-US" sz="2800" dirty="0" smtClean="0"/>
              <a:t>The Complexity of Play/Active Learning</a:t>
            </a:r>
          </a:p>
          <a:p>
            <a:pPr eaLnBrk="1" hangingPunct="1"/>
            <a:r>
              <a:rPr lang="en-US" altLang="en-US" sz="2800" dirty="0" smtClean="0"/>
              <a:t>Pressures of Accountability</a:t>
            </a:r>
          </a:p>
          <a:p>
            <a:pPr eaLnBrk="1" hangingPunct="1"/>
            <a:r>
              <a:rPr lang="en-US" altLang="en-US" sz="2800" dirty="0" smtClean="0"/>
              <a:t>Emphasis on Teaching to the Test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b="1" dirty="0" smtClean="0">
                <a:solidFill>
                  <a:srgbClr val="7030A0"/>
                </a:solidFill>
              </a:rPr>
              <a:t>What I often refer to as a runaway train—one we must work to derail!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07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Why Do </a:t>
            </a:r>
            <a:r>
              <a:rPr lang="en-US" sz="5400" b="1" u="sng" dirty="0" smtClean="0"/>
              <a:t>They</a:t>
            </a:r>
            <a:r>
              <a:rPr lang="en-US" sz="5400" dirty="0" smtClean="0"/>
              <a:t> (We) </a:t>
            </a:r>
            <a:br>
              <a:rPr lang="en-US" sz="5400" dirty="0" smtClean="0"/>
            </a:br>
            <a:r>
              <a:rPr lang="en-US" sz="5400" dirty="0" smtClean="0"/>
              <a:t>Need to Play?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 eaLnBrk="1" hangingPunct="1"/>
            <a:r>
              <a:rPr lang="en-US" altLang="en-US" sz="2800" dirty="0" smtClean="0"/>
              <a:t>Play offers a natural, authentic, meaningful avenue to learn and develop across domains for young children, </a:t>
            </a:r>
            <a:r>
              <a:rPr lang="en-US" altLang="en-US" sz="2800" b="1" u="sng" dirty="0" smtClean="0">
                <a:solidFill>
                  <a:srgbClr val="00B0F0"/>
                </a:solidFill>
              </a:rPr>
              <a:t>ALL children</a:t>
            </a:r>
            <a:r>
              <a:rPr lang="en-US" altLang="en-US" sz="2800" b="1" dirty="0" smtClean="0">
                <a:solidFill>
                  <a:srgbClr val="00B0F0"/>
                </a:solidFill>
              </a:rPr>
              <a:t>. </a:t>
            </a:r>
          </a:p>
          <a:p>
            <a:pPr marL="273050" indent="-273050" eaLnBrk="1" hangingPunct="1"/>
            <a:r>
              <a:rPr lang="en-US" altLang="en-US" sz="2800" dirty="0" smtClean="0"/>
              <a:t>Play supports social-emotional skills which grow into </a:t>
            </a:r>
            <a:r>
              <a:rPr lang="en-US" altLang="en-US" sz="2800" b="1" dirty="0" smtClean="0">
                <a:solidFill>
                  <a:srgbClr val="00B050"/>
                </a:solidFill>
              </a:rPr>
              <a:t>life skills. </a:t>
            </a:r>
          </a:p>
          <a:p>
            <a:pPr marL="273050" indent="-273050" eaLnBrk="1" hangingPunct="1"/>
            <a:r>
              <a:rPr lang="en-US" altLang="en-US" sz="2800" dirty="0" smtClean="0"/>
              <a:t>Embracing play is a component of 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best practices </a:t>
            </a:r>
            <a:r>
              <a:rPr lang="en-US" altLang="en-US" sz="2800" dirty="0" smtClean="0"/>
              <a:t>in early childhood.  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Does it end with early childhood?  </a:t>
            </a:r>
          </a:p>
          <a:p>
            <a:pPr marL="273050" indent="-273050" eaLnBrk="1" hangingPunct="1"/>
            <a:r>
              <a:rPr lang="en-US" altLang="en-US" sz="2800" dirty="0" smtClean="0"/>
              <a:t>Play is a 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part of childhood</a:t>
            </a:r>
            <a:r>
              <a:rPr lang="en-US" altLang="en-US" sz="2800" dirty="0" smtClean="0"/>
              <a:t>, all children deserve a childhood!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0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3811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8 Things to Remember About Child Development</a:t>
            </a:r>
            <a:br>
              <a:rPr lang="en-US" dirty="0" smtClean="0"/>
            </a:br>
            <a:r>
              <a:rPr lang="en-US" sz="1600" dirty="0" smtClean="0"/>
              <a:t>(Center on the Developing Child—Harvard University)</a:t>
            </a: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MSPA Conference</a:t>
            </a:r>
            <a:endParaRPr lang="en-US"/>
          </a:p>
        </p:txBody>
      </p:sp>
      <p:pic>
        <p:nvPicPr>
          <p:cNvPr id="7" name="Picture 2" descr="Image result for child development photos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6857999" cy="361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01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Stages of Play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Attachment/ </a:t>
            </a:r>
            <a:r>
              <a:rPr lang="en-US" dirty="0" err="1"/>
              <a:t>atunement</a:t>
            </a:r>
            <a:endParaRPr lang="en-US" dirty="0"/>
          </a:p>
          <a:p>
            <a:r>
              <a:rPr lang="en-US" dirty="0"/>
              <a:t>We move</a:t>
            </a:r>
          </a:p>
          <a:p>
            <a:r>
              <a:rPr lang="en-US" dirty="0"/>
              <a:t>We move and interact with stuff</a:t>
            </a:r>
          </a:p>
          <a:p>
            <a:r>
              <a:rPr lang="en-US" dirty="0"/>
              <a:t>We move and interact with people</a:t>
            </a:r>
          </a:p>
          <a:p>
            <a:r>
              <a:rPr lang="en-US" dirty="0"/>
              <a:t>Imaginative play</a:t>
            </a:r>
          </a:p>
          <a:p>
            <a:r>
              <a:rPr lang="en-US" dirty="0"/>
              <a:t>Social cooperative </a:t>
            </a:r>
            <a:r>
              <a:rPr lang="en-US" dirty="0" smtClean="0"/>
              <a:t>play</a:t>
            </a:r>
          </a:p>
          <a:p>
            <a:r>
              <a:rPr lang="en-US" dirty="0" smtClean="0"/>
              <a:t>Storytelling via play</a:t>
            </a:r>
          </a:p>
          <a:p>
            <a:r>
              <a:rPr lang="en-US" dirty="0" smtClean="0"/>
              <a:t>Games with rules</a:t>
            </a:r>
            <a:endParaRPr lang="en-US" dirty="0"/>
          </a:p>
          <a:p>
            <a:r>
              <a:rPr lang="en-US" dirty="0"/>
              <a:t>Celebration play (adults excuse to play)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  <p:pic>
        <p:nvPicPr>
          <p:cNvPr id="6" name="Picture 2" descr="Image result for images of children playin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825625"/>
            <a:ext cx="3886200" cy="427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6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6000" dirty="0" smtClean="0"/>
              <a:t>WORK &amp; PLAY defined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70C0"/>
                </a:solidFill>
              </a:rPr>
              <a:t>WORK=</a:t>
            </a:r>
          </a:p>
          <a:p>
            <a:pPr lvl="1">
              <a:defRPr/>
            </a:pPr>
            <a:r>
              <a:rPr lang="en-US" sz="2800" dirty="0" smtClean="0"/>
              <a:t>Productive or operative activity</a:t>
            </a:r>
          </a:p>
          <a:p>
            <a:pPr lvl="1">
              <a:defRPr/>
            </a:pPr>
            <a:r>
              <a:rPr lang="en-US" sz="2800" dirty="0" smtClean="0"/>
              <a:t>A task or undertaking</a:t>
            </a:r>
          </a:p>
          <a:p>
            <a:pPr marL="457200" lvl="1" indent="0">
              <a:buFont typeface="Courier New" panose="02070309020205020404" pitchFamily="49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PLAY=</a:t>
            </a:r>
          </a:p>
          <a:p>
            <a:pPr lvl="1">
              <a:defRPr/>
            </a:pPr>
            <a:r>
              <a:rPr lang="en-US" sz="2800" dirty="0" smtClean="0"/>
              <a:t>Exercise or activity for amusement or recreation</a:t>
            </a:r>
          </a:p>
          <a:p>
            <a:pPr lvl="1">
              <a:defRPr/>
            </a:pPr>
            <a:r>
              <a:rPr lang="en-US" sz="2800" dirty="0" smtClean="0"/>
              <a:t>The manner or style of playing or doing something</a:t>
            </a:r>
          </a:p>
          <a:p>
            <a:pPr lvl="1">
              <a:defRPr/>
            </a:pPr>
            <a:r>
              <a:rPr lang="en-US" sz="2800" dirty="0" smtClean="0"/>
              <a:t>An attempt to accomplish something</a:t>
            </a:r>
          </a:p>
          <a:p>
            <a:pPr lvl="1">
              <a:defRPr/>
            </a:pPr>
            <a:r>
              <a:rPr lang="en-US" sz="2800" dirty="0" smtClean="0"/>
              <a:t>Action, activity, or operation</a:t>
            </a:r>
          </a:p>
          <a:p>
            <a:pPr lvl="1">
              <a:defRPr/>
            </a:pPr>
            <a:r>
              <a:rPr lang="en-US" sz="2800" dirty="0" smtClean="0"/>
              <a:t>To engage in</a:t>
            </a:r>
          </a:p>
          <a:p>
            <a:pPr marL="457200" lvl="1" indent="0">
              <a:buFont typeface="Courier New" panose="02070309020205020404" pitchFamily="49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sz="3500" dirty="0" smtClean="0">
                <a:solidFill>
                  <a:srgbClr val="7030A0"/>
                </a:solidFill>
              </a:rPr>
              <a:t>Correlations?</a:t>
            </a:r>
          </a:p>
          <a:p>
            <a:pPr>
              <a:defRPr/>
            </a:pPr>
            <a:endParaRPr lang="en-US" dirty="0" smtClean="0"/>
          </a:p>
          <a:p>
            <a:pPr marL="457200" lvl="1" indent="0">
              <a:buFont typeface="Courier New" panose="02070309020205020404" pitchFamily="49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34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/>
              <a:t>Research Shows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indent="-273050" eaLnBrk="1" hangingPunct="1"/>
            <a:r>
              <a:rPr lang="en-US" altLang="en-US" sz="2800" b="1" dirty="0" smtClean="0">
                <a:solidFill>
                  <a:srgbClr val="0070C0"/>
                </a:solidFill>
              </a:rPr>
              <a:t>Children who engage in socio-dramatic play have:</a:t>
            </a:r>
          </a:p>
          <a:p>
            <a:pPr marL="639763" lvl="1" indent="-273050" eaLnBrk="1" hangingPunct="1"/>
            <a:r>
              <a:rPr lang="en-US" altLang="en-US" sz="2400" dirty="0" smtClean="0"/>
              <a:t>Greater language skills than non-players</a:t>
            </a:r>
          </a:p>
          <a:p>
            <a:pPr marL="639763" lvl="1" indent="-273050" eaLnBrk="1" hangingPunct="1"/>
            <a:r>
              <a:rPr lang="en-US" altLang="en-US" sz="2400" dirty="0" smtClean="0"/>
              <a:t>Better social skills</a:t>
            </a:r>
          </a:p>
          <a:p>
            <a:pPr marL="639763" lvl="1" indent="-273050" eaLnBrk="1" hangingPunct="1"/>
            <a:r>
              <a:rPr lang="en-US" altLang="en-US" sz="2400" dirty="0" smtClean="0"/>
              <a:t>More empathy</a:t>
            </a:r>
          </a:p>
          <a:p>
            <a:pPr marL="639763" lvl="1" indent="-273050" eaLnBrk="1" hangingPunct="1"/>
            <a:r>
              <a:rPr lang="en-US" altLang="en-US" sz="2400" dirty="0" smtClean="0"/>
              <a:t>More imagination</a:t>
            </a:r>
          </a:p>
          <a:p>
            <a:pPr marL="639763" lvl="1" indent="-273050" eaLnBrk="1" hangingPunct="1"/>
            <a:r>
              <a:rPr lang="en-US" altLang="en-US" sz="2400" dirty="0" smtClean="0"/>
              <a:t>More of the subtle capacity to know what others mean</a:t>
            </a:r>
          </a:p>
          <a:p>
            <a:pPr marL="639763" lvl="1" indent="-273050" eaLnBrk="1" hangingPunct="1"/>
            <a:r>
              <a:rPr lang="en-US" altLang="en-US" sz="2400" dirty="0" smtClean="0"/>
              <a:t>More self-control and less aggressive behavior</a:t>
            </a:r>
          </a:p>
          <a:p>
            <a:pPr marL="639763" lvl="1" indent="-273050" eaLnBrk="1" hangingPunct="1"/>
            <a:r>
              <a:rPr lang="en-US" altLang="en-US" sz="2400" dirty="0" smtClean="0"/>
              <a:t>Higher levels of thinking</a:t>
            </a:r>
          </a:p>
          <a:p>
            <a:pPr marL="639763" lvl="1" indent="-273050" eaLnBrk="1" hangingPunct="1">
              <a:buFont typeface="Wingdings 2" panose="05020102010507070707" pitchFamily="18" charset="2"/>
              <a:buNone/>
            </a:pPr>
            <a:r>
              <a:rPr lang="en-US" altLang="en-US" sz="2400" dirty="0" smtClean="0"/>
              <a:t>	(Alliance for Childhood, 2011)</a:t>
            </a:r>
          </a:p>
          <a:p>
            <a:pPr marL="639763" lvl="1" indent="-273050" eaLnBrk="1" hangingPunct="1">
              <a:buFont typeface="Wingdings 2" panose="05020102010507070707" pitchFamily="18" charset="2"/>
              <a:buNone/>
            </a:pPr>
            <a:endParaRPr lang="en-US" altLang="en-US" sz="2400" dirty="0" smtClean="0"/>
          </a:p>
          <a:p>
            <a:pPr marL="639763" lvl="1" indent="-273050" eaLnBrk="1" hangingPunct="1">
              <a:buFont typeface="Wingdings 2" panose="05020102010507070707" pitchFamily="18" charset="2"/>
              <a:buNone/>
            </a:pPr>
            <a:r>
              <a:rPr lang="en-US" altLang="en-US" sz="2800" b="1" dirty="0" smtClean="0">
                <a:solidFill>
                  <a:srgbClr val="0070C0"/>
                </a:solidFill>
              </a:rPr>
              <a:t>Note the strong correlations to life skills!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51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Context of Play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b="1" u="sng" dirty="0" smtClean="0">
                <a:solidFill>
                  <a:srgbClr val="7030A0"/>
                </a:solidFill>
              </a:rPr>
              <a:t>CHILDREN:</a:t>
            </a:r>
          </a:p>
          <a:p>
            <a:r>
              <a:rPr lang="en-US" dirty="0" smtClean="0"/>
              <a:t>Choose</a:t>
            </a:r>
          </a:p>
          <a:p>
            <a:r>
              <a:rPr lang="en-US" dirty="0" smtClean="0"/>
              <a:t>Create</a:t>
            </a:r>
          </a:p>
          <a:p>
            <a:r>
              <a:rPr lang="en-US" dirty="0" smtClean="0"/>
              <a:t>Explore</a:t>
            </a:r>
          </a:p>
          <a:p>
            <a:r>
              <a:rPr lang="en-US" dirty="0" smtClean="0"/>
              <a:t>Discover</a:t>
            </a:r>
          </a:p>
          <a:p>
            <a:r>
              <a:rPr lang="en-US" dirty="0" smtClean="0"/>
              <a:t>Complicate</a:t>
            </a:r>
          </a:p>
          <a:p>
            <a:r>
              <a:rPr lang="en-US" dirty="0" smtClean="0"/>
              <a:t>Persist</a:t>
            </a:r>
          </a:p>
          <a:p>
            <a:r>
              <a:rPr lang="en-US" dirty="0" smtClean="0"/>
              <a:t>Succeed</a:t>
            </a:r>
          </a:p>
          <a:p>
            <a:r>
              <a:rPr lang="en-US" dirty="0" smtClean="0"/>
              <a:t>Challenge</a:t>
            </a:r>
          </a:p>
          <a:p>
            <a:r>
              <a:rPr lang="en-US" dirty="0" smtClean="0"/>
              <a:t>Risk</a:t>
            </a:r>
          </a:p>
          <a:p>
            <a:r>
              <a:rPr lang="en-US" dirty="0" smtClean="0"/>
              <a:t>Connect (hooks)</a:t>
            </a:r>
          </a:p>
          <a:p>
            <a:r>
              <a:rPr lang="en-US" dirty="0" smtClean="0"/>
              <a:t>Transfer learning</a:t>
            </a:r>
          </a:p>
          <a:p>
            <a:r>
              <a:rPr lang="en-US" dirty="0" smtClean="0"/>
              <a:t>Control</a:t>
            </a:r>
          </a:p>
          <a:p>
            <a:r>
              <a:rPr lang="en-US" dirty="0" smtClean="0"/>
              <a:t>Lead</a:t>
            </a:r>
          </a:p>
          <a:p>
            <a:r>
              <a:rPr lang="en-US" dirty="0" smtClean="0"/>
              <a:t>DO &amp; BE!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  <p:pic>
        <p:nvPicPr>
          <p:cNvPr id="6" name="Picture 2" descr="Image result for Trust them as learners poster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825624"/>
            <a:ext cx="3886200" cy="41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564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Play Challenges &amp; Play Solutions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 dirty="0" smtClean="0"/>
              <a:t>Limited language</a:t>
            </a:r>
          </a:p>
          <a:p>
            <a:r>
              <a:rPr lang="en-US" altLang="en-US" sz="2800" dirty="0" smtClean="0"/>
              <a:t>Persistence in play</a:t>
            </a:r>
          </a:p>
          <a:p>
            <a:r>
              <a:rPr lang="en-US" altLang="en-US" sz="2800" dirty="0" smtClean="0"/>
              <a:t>Entering into &amp; interacting within play </a:t>
            </a:r>
          </a:p>
          <a:p>
            <a:r>
              <a:rPr lang="en-US" altLang="en-US" sz="2800" dirty="0" smtClean="0"/>
              <a:t>Turn taking</a:t>
            </a:r>
          </a:p>
          <a:p>
            <a:r>
              <a:rPr lang="en-US" altLang="en-US" sz="2800" dirty="0" smtClean="0"/>
              <a:t>Support of peers</a:t>
            </a:r>
          </a:p>
          <a:p>
            <a:r>
              <a:rPr lang="en-US" altLang="en-US" sz="2800" dirty="0" smtClean="0"/>
              <a:t>Role playing in play</a:t>
            </a:r>
          </a:p>
          <a:p>
            <a:r>
              <a:rPr lang="en-US" altLang="en-US" sz="2800" dirty="0" smtClean="0"/>
              <a:t>Managing conflict</a:t>
            </a:r>
          </a:p>
          <a:p>
            <a:pPr lvl="2"/>
            <a:r>
              <a:rPr lang="en-US" altLang="en-US" sz="2500" dirty="0" smtClean="0"/>
              <a:t>Passivity</a:t>
            </a:r>
          </a:p>
          <a:p>
            <a:pPr lvl="2"/>
            <a:r>
              <a:rPr lang="en-US" altLang="en-US" sz="2500" dirty="0" smtClean="0"/>
              <a:t>Solving conflict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2058194"/>
            <a:ext cx="3886200" cy="3886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3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Play &amp; Brain Development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Play researchers—</a:t>
            </a:r>
            <a:r>
              <a:rPr lang="en-US" sz="2800" dirty="0" err="1" smtClean="0"/>
              <a:t>Jaak</a:t>
            </a:r>
            <a:r>
              <a:rPr lang="en-US" sz="2800" dirty="0" smtClean="0"/>
              <a:t> </a:t>
            </a:r>
            <a:r>
              <a:rPr lang="en-US" sz="2800" dirty="0" err="1" smtClean="0"/>
              <a:t>Panksepp</a:t>
            </a:r>
            <a:r>
              <a:rPr lang="en-US" sz="2800" dirty="0" smtClean="0"/>
              <a:t> &amp; John Byers have shown:</a:t>
            </a:r>
          </a:p>
          <a:p>
            <a:r>
              <a:rPr lang="en-US" sz="2400" dirty="0" smtClean="0"/>
              <a:t>Play stimulates growth in the amygdala—</a:t>
            </a:r>
            <a:r>
              <a:rPr lang="en-US" sz="2400" dirty="0" smtClean="0">
                <a:solidFill>
                  <a:srgbClr val="0070C0"/>
                </a:solidFill>
              </a:rPr>
              <a:t>where emotions are processed.</a:t>
            </a:r>
          </a:p>
          <a:p>
            <a:r>
              <a:rPr lang="en-US" sz="2400" dirty="0" smtClean="0"/>
              <a:t>Play stimulates growth in the dorsolateral prefrontal cortex—</a:t>
            </a:r>
            <a:r>
              <a:rPr lang="en-US" sz="2400" dirty="0" smtClean="0">
                <a:solidFill>
                  <a:srgbClr val="C00000"/>
                </a:solidFill>
              </a:rPr>
              <a:t>where executive decisions are processed.</a:t>
            </a:r>
          </a:p>
          <a:p>
            <a:r>
              <a:rPr lang="en-US" sz="2400" dirty="0" smtClean="0"/>
              <a:t>Play stimulates growth in the frontal cortex—</a:t>
            </a:r>
            <a:r>
              <a:rPr lang="en-US" sz="2400" dirty="0" smtClean="0">
                <a:solidFill>
                  <a:srgbClr val="00B050"/>
                </a:solidFill>
              </a:rPr>
              <a:t>where cognition occurs.</a:t>
            </a:r>
          </a:p>
          <a:p>
            <a:r>
              <a:rPr lang="en-US" sz="2400" dirty="0" smtClean="0"/>
              <a:t>Play stimulates growth in the cerebellum—</a:t>
            </a:r>
            <a:r>
              <a:rPr lang="en-US" sz="2400" dirty="0" smtClean="0">
                <a:solidFill>
                  <a:srgbClr val="7030A0"/>
                </a:solidFill>
              </a:rPr>
              <a:t>where coordination and motor control develop, as well as attention, language, processing, sensing musical rhythm, and more. </a:t>
            </a:r>
            <a:r>
              <a:rPr lang="en-US" sz="1800" dirty="0" smtClean="0"/>
              <a:t>(Brown, 2009, p. 33 &amp; 34)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3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Playful Disequilibrium 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u="sng" dirty="0" smtClean="0"/>
              <a:t>The </a:t>
            </a:r>
            <a:r>
              <a:rPr lang="en-US" b="1" u="sng" dirty="0"/>
              <a:t>freedom of play</a:t>
            </a:r>
            <a:r>
              <a:rPr lang="en-US" dirty="0"/>
              <a:t>—our brains are pattern seeking—we live </a:t>
            </a:r>
            <a:r>
              <a:rPr lang="en-US" dirty="0" smtClean="0"/>
              <a:t>amidst </a:t>
            </a:r>
            <a:r>
              <a:rPr lang="en-US" dirty="0"/>
              <a:t>a pattern of routines—play allows us to experience a positive sense of disequilibrium that opens our minds and souls to new patterns.</a:t>
            </a:r>
          </a:p>
          <a:p>
            <a:r>
              <a:rPr lang="en-US" dirty="0">
                <a:solidFill>
                  <a:srgbClr val="0070C0"/>
                </a:solidFill>
              </a:rPr>
              <a:t>Think about your classroom…</a:t>
            </a:r>
          </a:p>
          <a:p>
            <a:r>
              <a:rPr lang="en-US" dirty="0">
                <a:solidFill>
                  <a:srgbClr val="0070C0"/>
                </a:solidFill>
              </a:rPr>
              <a:t>Think about your home…</a:t>
            </a:r>
          </a:p>
          <a:p>
            <a:r>
              <a:rPr lang="en-US" dirty="0">
                <a:solidFill>
                  <a:srgbClr val="0070C0"/>
                </a:solidFill>
              </a:rPr>
              <a:t>Do they invite this positive, playful disequilibrium</a:t>
            </a:r>
            <a:r>
              <a:rPr lang="en-US" dirty="0" smtClean="0">
                <a:solidFill>
                  <a:srgbClr val="0070C0"/>
                </a:solidFill>
              </a:rPr>
              <a:t>? Goals?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  <p:pic>
        <p:nvPicPr>
          <p:cNvPr id="6" name="Picture 2" descr="Image result for images of children playing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5625"/>
            <a:ext cx="35814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42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6000" dirty="0" smtClean="0"/>
              <a:t>Growth Mindset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Fixed mindset=</a:t>
            </a:r>
            <a:r>
              <a:rPr lang="en-US" sz="2400" dirty="0" smtClean="0"/>
              <a:t>I believe intelligence is static—either I am smart or I am not.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Growth mindset=</a:t>
            </a:r>
            <a:r>
              <a:rPr lang="en-US" sz="2400" dirty="0" smtClean="0"/>
              <a:t>I believe that intelligence can be developed and that </a:t>
            </a:r>
            <a:r>
              <a:rPr lang="en-US" sz="2400" b="1" u="sng" dirty="0" smtClean="0"/>
              <a:t>my</a:t>
            </a:r>
            <a:r>
              <a:rPr lang="en-US" sz="2400" dirty="0" smtClean="0"/>
              <a:t> effort helps </a:t>
            </a:r>
            <a:r>
              <a:rPr lang="en-US" sz="2400" b="1" u="sng" dirty="0" smtClean="0"/>
              <a:t>me</a:t>
            </a:r>
            <a:r>
              <a:rPr lang="en-US" sz="2400" dirty="0" smtClean="0"/>
              <a:t> become successful.</a:t>
            </a:r>
          </a:p>
          <a:p>
            <a:pPr>
              <a:defRPr/>
            </a:pPr>
            <a:r>
              <a:rPr lang="en-US" sz="2400" dirty="0" smtClean="0"/>
              <a:t>Some of your kiddos will need your help here!</a:t>
            </a:r>
          </a:p>
          <a:p>
            <a:pPr>
              <a:defRPr/>
            </a:pPr>
            <a:r>
              <a:rPr lang="en-US" sz="2400" dirty="0" smtClean="0">
                <a:solidFill>
                  <a:srgbClr val="00B050"/>
                </a:solidFill>
              </a:rPr>
              <a:t>Who do you want to be?  Who do you want your learners to be?</a:t>
            </a:r>
          </a:p>
          <a:p>
            <a:pPr>
              <a:defRPr/>
            </a:pPr>
            <a:r>
              <a:rPr lang="en-US" sz="2400" b="1" u="sng" dirty="0" smtClean="0">
                <a:solidFill>
                  <a:srgbClr val="7030A0"/>
                </a:solidFill>
              </a:rPr>
              <a:t>Remember:</a:t>
            </a:r>
            <a:r>
              <a:rPr lang="en-US" sz="2400" dirty="0" smtClean="0">
                <a:solidFill>
                  <a:srgbClr val="7030A0"/>
                </a:solidFill>
              </a:rPr>
              <a:t> praise effort &amp; process vs. intelligence &amp; talent!</a:t>
            </a:r>
            <a:endParaRPr lang="en-US" sz="2400" dirty="0" smtClean="0"/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sz="2000" dirty="0" smtClean="0"/>
              <a:t>Source: Mraz, </a:t>
            </a:r>
            <a:r>
              <a:rPr lang="en-US" sz="2000" dirty="0" err="1" smtClean="0"/>
              <a:t>Porcelli</a:t>
            </a:r>
            <a:r>
              <a:rPr lang="en-US" sz="2000" dirty="0" smtClean="0"/>
              <a:t>, &amp; Tyler, 2016, p. 88 &amp; 89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63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5400" dirty="0" smtClean="0"/>
              <a:t>Two Play Related Things to Think On…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“</a:t>
            </a:r>
            <a:r>
              <a:rPr lang="en-US" sz="2800" b="1" u="sng" dirty="0" smtClean="0"/>
              <a:t>The thinking </a:t>
            </a:r>
            <a:r>
              <a:rPr lang="en-US" sz="2800" dirty="0" smtClean="0"/>
              <a:t>that occurs in play fits a definition of work </a:t>
            </a:r>
            <a:r>
              <a:rPr lang="en-US" sz="2800" dirty="0" smtClean="0">
                <a:solidFill>
                  <a:srgbClr val="7030A0"/>
                </a:solidFill>
              </a:rPr>
              <a:t>(active engagement toward achieving a goal)</a:t>
            </a:r>
            <a:r>
              <a:rPr lang="en-US" sz="2800" dirty="0" smtClean="0"/>
              <a:t> and often provides impetus to continue working long after the official “play” time is done” </a:t>
            </a:r>
            <a:r>
              <a:rPr lang="en-US" sz="2000" dirty="0" smtClean="0"/>
              <a:t>(Mraz, </a:t>
            </a:r>
            <a:r>
              <a:rPr lang="en-US" sz="2000" dirty="0" err="1" smtClean="0"/>
              <a:t>Porcelli</a:t>
            </a:r>
            <a:r>
              <a:rPr lang="en-US" sz="2000" dirty="0" smtClean="0"/>
              <a:t>, &amp; Tyler, 2016, p. 9).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 smtClean="0"/>
              <a:t>Common Core Standards call for college and career readiness which includes: </a:t>
            </a:r>
            <a:r>
              <a:rPr lang="en-US" sz="2800" dirty="0" smtClean="0">
                <a:solidFill>
                  <a:srgbClr val="00B050"/>
                </a:solidFill>
              </a:rPr>
              <a:t>an ability to </a:t>
            </a:r>
            <a:r>
              <a:rPr lang="en-US" sz="2800" b="1" u="sng" dirty="0" smtClean="0">
                <a:solidFill>
                  <a:srgbClr val="00B050"/>
                </a:solidFill>
              </a:rPr>
              <a:t>effectively work &amp; communicate</a:t>
            </a:r>
            <a:r>
              <a:rPr lang="en-US" sz="2800" dirty="0" smtClean="0">
                <a:solidFill>
                  <a:srgbClr val="00B050"/>
                </a:solidFill>
              </a:rPr>
              <a:t> with other people</a:t>
            </a:r>
            <a:r>
              <a:rPr lang="en-US" sz="2800" dirty="0" smtClean="0"/>
              <a:t> </a:t>
            </a:r>
            <a:r>
              <a:rPr lang="en-US" sz="2000" dirty="0" smtClean="0"/>
              <a:t>(Mraz, </a:t>
            </a:r>
            <a:r>
              <a:rPr lang="en-US" sz="2000" dirty="0" err="1" smtClean="0"/>
              <a:t>Porcelli</a:t>
            </a:r>
            <a:r>
              <a:rPr lang="en-US" sz="2000" dirty="0" smtClean="0"/>
              <a:t>, &amp; Taylor, 2016).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70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 Play Deficit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“I sometimes compare play to oxygen—it’s all around us, yet goes mostly unnoticed or unappreciated until  it is missing.” </a:t>
            </a:r>
            <a:r>
              <a:rPr lang="en-US" sz="2000" dirty="0" smtClean="0"/>
              <a:t>(Brown</a:t>
            </a:r>
            <a:r>
              <a:rPr lang="en-US" sz="2000" dirty="0"/>
              <a:t>, </a:t>
            </a:r>
            <a:r>
              <a:rPr lang="en-US" sz="2000" dirty="0" smtClean="0"/>
              <a:t>2009, p. 6)</a:t>
            </a:r>
            <a:endParaRPr lang="en-US" sz="2000" dirty="0"/>
          </a:p>
          <a:p>
            <a:r>
              <a:rPr lang="en-US" sz="2800" dirty="0">
                <a:solidFill>
                  <a:srgbClr val="0000CC"/>
                </a:solidFill>
              </a:rPr>
              <a:t>What are the repercussions if we continue to withhold play from children?</a:t>
            </a:r>
          </a:p>
          <a:p>
            <a:pPr marL="0" indent="0">
              <a:buNone/>
            </a:pP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  <p:pic>
        <p:nvPicPr>
          <p:cNvPr id="2050" name="Picture 2" descr="Image result for images of question marks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825625"/>
            <a:ext cx="4000500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497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#1</a:t>
            </a:r>
            <a:endParaRPr lang="en-US" sz="4400" dirty="0"/>
          </a:p>
        </p:txBody>
      </p:sp>
      <p:pic>
        <p:nvPicPr>
          <p:cNvPr id="5" name="Picture 2" descr="number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15154"/>
            <a:ext cx="7886699" cy="46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Help Children Hold on Tight to Play!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b="1" u="sng" dirty="0" smtClean="0"/>
          </a:p>
          <a:p>
            <a:pPr marL="0" indent="0">
              <a:buNone/>
            </a:pPr>
            <a:r>
              <a:rPr lang="en-US" sz="3200" b="1" u="sng" dirty="0" smtClean="0"/>
              <a:t>WE</a:t>
            </a:r>
            <a:r>
              <a:rPr lang="en-US" sz="3200" dirty="0" smtClean="0"/>
              <a:t> give students the gifts of play when we </a:t>
            </a:r>
            <a:r>
              <a:rPr lang="en-US" sz="3200" b="1" u="sng" dirty="0" smtClean="0"/>
              <a:t>value &amp; respect</a:t>
            </a:r>
            <a:r>
              <a:rPr lang="en-US" sz="3200" dirty="0" smtClean="0"/>
              <a:t> play’s role in development, &amp; the teaching &amp; learning process!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  <p:pic>
        <p:nvPicPr>
          <p:cNvPr id="7" name="Picture 2" descr="Image result for Trust them as learners poster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825624"/>
            <a:ext cx="3867150" cy="427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62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</a:rPr>
              <a:t>Brick #5:  </a:t>
            </a:r>
            <a:r>
              <a:rPr lang="en-US" sz="5400" b="1" u="sng" dirty="0" smtClean="0">
                <a:solidFill>
                  <a:srgbClr val="0070C0"/>
                </a:solidFill>
              </a:rPr>
              <a:t>YOU</a:t>
            </a:r>
            <a:r>
              <a:rPr lang="en-US" sz="5400" b="1" dirty="0" smtClean="0">
                <a:solidFill>
                  <a:srgbClr val="0070C0"/>
                </a:solidFill>
              </a:rPr>
              <a:t> Matter!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Brick #1=Child development</a:t>
            </a:r>
          </a:p>
          <a:p>
            <a:r>
              <a:rPr lang="en-US" dirty="0" smtClean="0"/>
              <a:t>Brick #2=Relationships</a:t>
            </a:r>
          </a:p>
          <a:p>
            <a:r>
              <a:rPr lang="en-US" dirty="0" smtClean="0"/>
              <a:t>Brick #3=Social emotional </a:t>
            </a:r>
          </a:p>
          <a:p>
            <a:r>
              <a:rPr lang="en-US" dirty="0" smtClean="0"/>
              <a:t>Brick #4=Play</a:t>
            </a:r>
          </a:p>
          <a:p>
            <a:endParaRPr lang="en-US" dirty="0"/>
          </a:p>
          <a:p>
            <a:r>
              <a:rPr lang="en-US" dirty="0" smtClean="0"/>
              <a:t>These bricks cemented together create a foundation that can take children far—</a:t>
            </a:r>
            <a:r>
              <a:rPr lang="en-US" b="1" i="1" u="sng" dirty="0" smtClean="0">
                <a:solidFill>
                  <a:srgbClr val="0000CC"/>
                </a:solidFill>
              </a:rPr>
              <a:t>be an advocate </a:t>
            </a:r>
            <a:r>
              <a:rPr lang="en-US" dirty="0" smtClean="0"/>
              <a:t>allowing children to embrace TODAY which will ready them </a:t>
            </a:r>
            <a:r>
              <a:rPr lang="en-US" smtClean="0"/>
              <a:t>for their tomorrows!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 descr="Image result for see learning poster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06" y="1825625"/>
            <a:ext cx="357828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95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References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Brown, S. (2009). Play: How it shapes the brain, opens the imagination, and invigorates the soul.</a:t>
            </a:r>
          </a:p>
          <a:p>
            <a:r>
              <a:rPr lang="en-US" dirty="0" smtClean="0"/>
              <a:t>Gartrell, D. (2004). The power of guidance: Teaching social-emotional skills in early childhood classrooms.</a:t>
            </a:r>
          </a:p>
          <a:p>
            <a:r>
              <a:rPr lang="en-US" dirty="0" err="1" smtClean="0"/>
              <a:t>Jablon</a:t>
            </a:r>
            <a:r>
              <a:rPr lang="en-US" dirty="0" smtClean="0"/>
              <a:t>, J., </a:t>
            </a:r>
            <a:r>
              <a:rPr lang="en-US" dirty="0" err="1" smtClean="0"/>
              <a:t>Dombro</a:t>
            </a:r>
            <a:r>
              <a:rPr lang="en-US" dirty="0" smtClean="0"/>
              <a:t>, A., &amp; </a:t>
            </a:r>
            <a:r>
              <a:rPr lang="en-US" dirty="0" err="1" smtClean="0"/>
              <a:t>Dichtelmiller</a:t>
            </a:r>
            <a:r>
              <a:rPr lang="en-US" dirty="0" smtClean="0"/>
              <a:t>, M. (2007). The power of observation for birth through eight.</a:t>
            </a:r>
          </a:p>
          <a:p>
            <a:r>
              <a:rPr lang="en-US" dirty="0" smtClean="0"/>
              <a:t>Mraz, K., </a:t>
            </a:r>
            <a:r>
              <a:rPr lang="en-US" dirty="0" err="1" smtClean="0"/>
              <a:t>Porcelli</a:t>
            </a:r>
            <a:r>
              <a:rPr lang="en-US" dirty="0" smtClean="0"/>
              <a:t>, A., &amp; Tyler, C. (2016). Purposeful play: A teacher’s guide to igniting deep &amp; joyful learning across the day.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51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#2</a:t>
            </a:r>
            <a:endParaRPr lang="en-US" sz="4400" dirty="0"/>
          </a:p>
        </p:txBody>
      </p:sp>
      <p:pic>
        <p:nvPicPr>
          <p:cNvPr id="5" name="Picture 2" descr="numb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90689"/>
            <a:ext cx="7886700" cy="46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0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#3</a:t>
            </a:r>
            <a:endParaRPr lang="en-US" sz="4400" dirty="0"/>
          </a:p>
        </p:txBody>
      </p:sp>
      <p:pic>
        <p:nvPicPr>
          <p:cNvPr id="5" name="Picture 2" descr="numb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90689"/>
            <a:ext cx="7886699" cy="46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39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#4</a:t>
            </a:r>
            <a:endParaRPr lang="en-US" sz="4400" dirty="0"/>
          </a:p>
        </p:txBody>
      </p:sp>
      <p:pic>
        <p:nvPicPr>
          <p:cNvPr id="5" name="Picture 2" descr="numb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90689"/>
            <a:ext cx="7886700" cy="46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7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#5</a:t>
            </a:r>
            <a:endParaRPr lang="en-US" sz="4400" dirty="0"/>
          </a:p>
        </p:txBody>
      </p:sp>
      <p:pic>
        <p:nvPicPr>
          <p:cNvPr id="5" name="Picture 2" descr="number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00201"/>
            <a:ext cx="7886700" cy="475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66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#6</a:t>
            </a:r>
            <a:endParaRPr lang="en-US" sz="4400" dirty="0"/>
          </a:p>
        </p:txBody>
      </p:sp>
      <p:pic>
        <p:nvPicPr>
          <p:cNvPr id="5" name="Picture 2" descr="number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90689"/>
            <a:ext cx="7886700" cy="46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MSPA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105471</TotalTime>
  <Words>1705</Words>
  <Application>Microsoft Macintosh PowerPoint</Application>
  <PresentationFormat>On-screen Show (4:3)</PresentationFormat>
  <Paragraphs>284</Paragraphs>
  <Slides>42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Custom Design</vt:lpstr>
      <vt:lpstr>Office Theme</vt:lpstr>
      <vt:lpstr>Building Their Foundations  Brick by Brick!</vt:lpstr>
      <vt:lpstr>Brick #1:   Child Development Matters!</vt:lpstr>
      <vt:lpstr>8 Things to Remember About Child Development (Center on the Developing Child—Harvard University)</vt:lpstr>
      <vt:lpstr>#1</vt:lpstr>
      <vt:lpstr>#2</vt:lpstr>
      <vt:lpstr>#3</vt:lpstr>
      <vt:lpstr>#4</vt:lpstr>
      <vt:lpstr>#5</vt:lpstr>
      <vt:lpstr>#6</vt:lpstr>
      <vt:lpstr>#7</vt:lpstr>
      <vt:lpstr>#8</vt:lpstr>
      <vt:lpstr>Brick #2:  Relationships Matter!</vt:lpstr>
      <vt:lpstr>A Thought to Think On</vt:lpstr>
      <vt:lpstr>Enriching Relationships</vt:lpstr>
      <vt:lpstr>Building relationships helps children to…</vt:lpstr>
      <vt:lpstr>Making Deposits Helps to Build Positive Relationships  </vt:lpstr>
      <vt:lpstr>The Benefits of Relationships!</vt:lpstr>
      <vt:lpstr>Remember…</vt:lpstr>
      <vt:lpstr>Brick #3:  Social Emotional Development Matters!</vt:lpstr>
      <vt:lpstr>Key Social-Emotional Skills</vt:lpstr>
      <vt:lpstr>PowerPoint Presentation</vt:lpstr>
      <vt:lpstr>We Teach</vt:lpstr>
      <vt:lpstr>Cause for Pause—The Importance of Inclusion</vt:lpstr>
      <vt:lpstr>Proactively Teaching </vt:lpstr>
      <vt:lpstr>Stages of Learning</vt:lpstr>
      <vt:lpstr>Children with a Strong Foundation in Emotional Literacy:</vt:lpstr>
      <vt:lpstr>Brick #4:  Play Matters!</vt:lpstr>
      <vt:lpstr>How &amp; Why Has Play Changed?</vt:lpstr>
      <vt:lpstr>Why Do They (We)  Need to Play?</vt:lpstr>
      <vt:lpstr>Stages of Play</vt:lpstr>
      <vt:lpstr>WORK &amp; PLAY defined</vt:lpstr>
      <vt:lpstr>Research Shows </vt:lpstr>
      <vt:lpstr>The Context of Play</vt:lpstr>
      <vt:lpstr>Play Challenges &amp; Play Solutions</vt:lpstr>
      <vt:lpstr>Play &amp; Brain Development</vt:lpstr>
      <vt:lpstr>Playful Disequilibrium </vt:lpstr>
      <vt:lpstr>Growth Mindset</vt:lpstr>
      <vt:lpstr>Two Play Related Things to Think On…</vt:lpstr>
      <vt:lpstr>A Play Deficit</vt:lpstr>
      <vt:lpstr>Help Children Hold on Tight to Play!</vt:lpstr>
      <vt:lpstr>Brick #5:  YOU Matter!</vt:lpstr>
      <vt:lpstr>References</vt:lpstr>
    </vt:vector>
  </TitlesOfParts>
  <Company>DARES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jalmeida</dc:creator>
  <cp:lastModifiedBy>Karla Wells</cp:lastModifiedBy>
  <cp:revision>734</cp:revision>
  <cp:lastPrinted>2016-07-05T16:13:31Z</cp:lastPrinted>
  <dcterms:created xsi:type="dcterms:W3CDTF">2013-05-08T17:41:01Z</dcterms:created>
  <dcterms:modified xsi:type="dcterms:W3CDTF">2018-01-16T02:14:42Z</dcterms:modified>
</cp:coreProperties>
</file>