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2"/>
  </p:notesMasterIdLst>
  <p:handoutMasterIdLst>
    <p:handoutMasterId r:id="rId23"/>
  </p:handoutMasterIdLst>
  <p:sldIdLst>
    <p:sldId id="514" r:id="rId6"/>
    <p:sldId id="512" r:id="rId7"/>
    <p:sldId id="505" r:id="rId8"/>
    <p:sldId id="520" r:id="rId9"/>
    <p:sldId id="521" r:id="rId10"/>
    <p:sldId id="515" r:id="rId11"/>
    <p:sldId id="513" r:id="rId12"/>
    <p:sldId id="517" r:id="rId13"/>
    <p:sldId id="524" r:id="rId14"/>
    <p:sldId id="494" r:id="rId15"/>
    <p:sldId id="506" r:id="rId16"/>
    <p:sldId id="507" r:id="rId17"/>
    <p:sldId id="509" r:id="rId18"/>
    <p:sldId id="510" r:id="rId19"/>
    <p:sldId id="519" r:id="rId20"/>
    <p:sldId id="5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5C"/>
    <a:srgbClr val="000000"/>
    <a:srgbClr val="003865"/>
    <a:srgbClr val="78BE21"/>
    <a:srgbClr val="0D0D0D"/>
    <a:srgbClr val="E8E8E8"/>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82" autoAdjust="0"/>
    <p:restoredTop sz="64811" autoAdjust="0"/>
  </p:normalViewPr>
  <p:slideViewPr>
    <p:cSldViewPr snapToGrid="0">
      <p:cViewPr varScale="1">
        <p:scale>
          <a:sx n="47" d="100"/>
          <a:sy n="47" d="100"/>
        </p:scale>
        <p:origin x="1788" y="54"/>
      </p:cViewPr>
      <p:guideLst/>
    </p:cSldViewPr>
  </p:slideViewPr>
  <p:outlineViewPr>
    <p:cViewPr>
      <p:scale>
        <a:sx n="33" d="100"/>
        <a:sy n="33" d="100"/>
      </p:scale>
      <p:origin x="0" y="-2028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82" d="100"/>
          <a:sy n="82" d="100"/>
        </p:scale>
        <p:origin x="2292" y="-6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5FBD8-01B1-45E8-9D7F-C1467C49F55D}"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D2B1259B-1099-403C-80AE-D95CD5AFA62D}">
      <dgm:prSet phldrT="[Text]" custT="1"/>
      <dgm:spPr/>
      <dgm:t>
        <a:bodyPr/>
        <a:lstStyle/>
        <a:p>
          <a:r>
            <a:rPr lang="en-US" sz="1800" b="1" dirty="0" smtClean="0"/>
            <a:t>Child Sex Trafficking</a:t>
          </a:r>
          <a:endParaRPr lang="en-US" sz="1800" b="1" dirty="0"/>
        </a:p>
      </dgm:t>
    </dgm:pt>
    <dgm:pt modelId="{1F8F404E-54A3-4EA3-A0DC-C2A465F4DA6C}" type="parTrans" cxnId="{6764F9A0-26A9-4ACE-AE02-23298FAE6168}">
      <dgm:prSet/>
      <dgm:spPr/>
      <dgm:t>
        <a:bodyPr/>
        <a:lstStyle/>
        <a:p>
          <a:endParaRPr lang="en-US"/>
        </a:p>
      </dgm:t>
    </dgm:pt>
    <dgm:pt modelId="{A775E527-F969-4DAB-95D0-22E3D9991696}" type="sibTrans" cxnId="{6764F9A0-26A9-4ACE-AE02-23298FAE6168}">
      <dgm:prSet/>
      <dgm:spPr/>
      <dgm:t>
        <a:bodyPr/>
        <a:lstStyle/>
        <a:p>
          <a:endParaRPr lang="en-US" dirty="0"/>
        </a:p>
      </dgm:t>
    </dgm:pt>
    <dgm:pt modelId="{881509A0-D952-403B-B0E9-996C831CB086}">
      <dgm:prSet phldrT="[Text]" custT="1"/>
      <dgm:spPr/>
      <dgm:t>
        <a:bodyPr/>
        <a:lstStyle/>
        <a:p>
          <a:r>
            <a:rPr lang="en-US" sz="1800" b="1" dirty="0" smtClean="0"/>
            <a:t>Sex Abuse</a:t>
          </a:r>
          <a:endParaRPr lang="en-US" sz="1800" b="1" dirty="0"/>
        </a:p>
      </dgm:t>
    </dgm:pt>
    <dgm:pt modelId="{0ED55FB8-247F-4C21-8DB5-B2E1A110AE14}" type="parTrans" cxnId="{317C5BA0-448F-4C25-BAFE-B376561B82E6}">
      <dgm:prSet/>
      <dgm:spPr/>
      <dgm:t>
        <a:bodyPr/>
        <a:lstStyle/>
        <a:p>
          <a:endParaRPr lang="en-US"/>
        </a:p>
      </dgm:t>
    </dgm:pt>
    <dgm:pt modelId="{D6E57181-CB0E-49AE-BFC4-C807B0E911F8}" type="sibTrans" cxnId="{317C5BA0-448F-4C25-BAFE-B376561B82E6}">
      <dgm:prSet/>
      <dgm:spPr/>
      <dgm:t>
        <a:bodyPr/>
        <a:lstStyle/>
        <a:p>
          <a:endParaRPr lang="en-US"/>
        </a:p>
      </dgm:t>
    </dgm:pt>
    <dgm:pt modelId="{5717C799-D2C8-41B2-AA56-D91EFED4A8A3}">
      <dgm:prSet phldrT="[Text]" custT="1"/>
      <dgm:spPr/>
      <dgm:t>
        <a:bodyPr/>
        <a:lstStyle/>
        <a:p>
          <a:r>
            <a:rPr lang="en-US" sz="1800" b="1" dirty="0" smtClean="0"/>
            <a:t>Child Abuse and Neglect</a:t>
          </a:r>
          <a:endParaRPr lang="en-US" sz="1800" b="1" dirty="0"/>
        </a:p>
      </dgm:t>
    </dgm:pt>
    <dgm:pt modelId="{9AD73B15-CA21-4165-9908-620CABD1A847}" type="parTrans" cxnId="{3358BAC9-7E5E-445A-B7F5-41C11F8F12C1}">
      <dgm:prSet/>
      <dgm:spPr/>
      <dgm:t>
        <a:bodyPr/>
        <a:lstStyle/>
        <a:p>
          <a:endParaRPr lang="en-US"/>
        </a:p>
      </dgm:t>
    </dgm:pt>
    <dgm:pt modelId="{901395F7-145C-4577-B91E-C4B9B6886C45}" type="sibTrans" cxnId="{3358BAC9-7E5E-445A-B7F5-41C11F8F12C1}">
      <dgm:prSet/>
      <dgm:spPr/>
      <dgm:t>
        <a:bodyPr/>
        <a:lstStyle/>
        <a:p>
          <a:endParaRPr lang="en-US"/>
        </a:p>
      </dgm:t>
    </dgm:pt>
    <dgm:pt modelId="{B213E6A5-2622-4F9E-9933-204237A1551D}">
      <dgm:prSet phldrT="[Text]" custT="1"/>
      <dgm:spPr/>
      <dgm:t>
        <a:bodyPr/>
        <a:lstStyle/>
        <a:p>
          <a:r>
            <a:rPr lang="en-US" sz="1700" b="1" dirty="0" smtClean="0"/>
            <a:t>Investigation (24 hour response)</a:t>
          </a:r>
          <a:endParaRPr lang="en-US" sz="1700" b="1" dirty="0"/>
        </a:p>
      </dgm:t>
    </dgm:pt>
    <dgm:pt modelId="{C5AEE449-600C-4FCB-BC1C-F061D0CC7361}" type="parTrans" cxnId="{C737DF7A-0513-466F-9691-E785ACDA25BA}">
      <dgm:prSet/>
      <dgm:spPr/>
      <dgm:t>
        <a:bodyPr/>
        <a:lstStyle/>
        <a:p>
          <a:endParaRPr lang="en-US"/>
        </a:p>
      </dgm:t>
    </dgm:pt>
    <dgm:pt modelId="{E8A9A84E-34B6-4CA1-8872-B9801384B468}" type="sibTrans" cxnId="{C737DF7A-0513-466F-9691-E785ACDA25BA}">
      <dgm:prSet/>
      <dgm:spPr/>
      <dgm:t>
        <a:bodyPr/>
        <a:lstStyle/>
        <a:p>
          <a:endParaRPr lang="en-US"/>
        </a:p>
      </dgm:t>
    </dgm:pt>
    <dgm:pt modelId="{AA254C91-C5EC-4E5C-A3BD-71C630C26C7B}" type="pres">
      <dgm:prSet presAssocID="{5075FBD8-01B1-45E8-9D7F-C1467C49F55D}" presName="linearFlow" presStyleCnt="0">
        <dgm:presLayoutVars>
          <dgm:dir/>
          <dgm:resizeHandles val="exact"/>
        </dgm:presLayoutVars>
      </dgm:prSet>
      <dgm:spPr/>
    </dgm:pt>
    <dgm:pt modelId="{C6BD57C8-A1E5-4765-9DE2-B33EEC406195}" type="pres">
      <dgm:prSet presAssocID="{D2B1259B-1099-403C-80AE-D95CD5AFA62D}" presName="node" presStyleLbl="node1" presStyleIdx="0" presStyleCnt="4">
        <dgm:presLayoutVars>
          <dgm:bulletEnabled val="1"/>
        </dgm:presLayoutVars>
      </dgm:prSet>
      <dgm:spPr/>
      <dgm:t>
        <a:bodyPr/>
        <a:lstStyle/>
        <a:p>
          <a:endParaRPr lang="en-US"/>
        </a:p>
      </dgm:t>
    </dgm:pt>
    <dgm:pt modelId="{188BB57B-500C-4DF1-BBAF-BE2899618C83}" type="pres">
      <dgm:prSet presAssocID="{A775E527-F969-4DAB-95D0-22E3D9991696}" presName="spacerL" presStyleCnt="0"/>
      <dgm:spPr/>
    </dgm:pt>
    <dgm:pt modelId="{E0529E7E-757A-46BA-8A37-BDF8D1DE58E3}" type="pres">
      <dgm:prSet presAssocID="{A775E527-F969-4DAB-95D0-22E3D9991696}" presName="sibTrans" presStyleLbl="sibTrans2D1" presStyleIdx="0" presStyleCnt="3"/>
      <dgm:spPr>
        <a:prstGeom prst="mathEqual">
          <a:avLst/>
        </a:prstGeom>
      </dgm:spPr>
      <dgm:t>
        <a:bodyPr/>
        <a:lstStyle/>
        <a:p>
          <a:endParaRPr lang="en-US"/>
        </a:p>
      </dgm:t>
    </dgm:pt>
    <dgm:pt modelId="{211B5946-E571-4DE3-9A34-7A26E2B382A8}" type="pres">
      <dgm:prSet presAssocID="{A775E527-F969-4DAB-95D0-22E3D9991696}" presName="spacerR" presStyleCnt="0"/>
      <dgm:spPr/>
    </dgm:pt>
    <dgm:pt modelId="{062A7D8E-A026-475C-AC2E-CA5E47EAEB25}" type="pres">
      <dgm:prSet presAssocID="{881509A0-D952-403B-B0E9-996C831CB086}" presName="node" presStyleLbl="node1" presStyleIdx="1" presStyleCnt="4">
        <dgm:presLayoutVars>
          <dgm:bulletEnabled val="1"/>
        </dgm:presLayoutVars>
      </dgm:prSet>
      <dgm:spPr/>
      <dgm:t>
        <a:bodyPr/>
        <a:lstStyle/>
        <a:p>
          <a:endParaRPr lang="en-US"/>
        </a:p>
      </dgm:t>
    </dgm:pt>
    <dgm:pt modelId="{024EFAE3-1F43-4E67-9412-61B4B1DECBC8}" type="pres">
      <dgm:prSet presAssocID="{D6E57181-CB0E-49AE-BFC4-C807B0E911F8}" presName="spacerL" presStyleCnt="0"/>
      <dgm:spPr/>
    </dgm:pt>
    <dgm:pt modelId="{907C6AE2-7709-40CF-949A-8FC44E3EC7CC}" type="pres">
      <dgm:prSet presAssocID="{D6E57181-CB0E-49AE-BFC4-C807B0E911F8}" presName="sibTrans" presStyleLbl="sibTrans2D1" presStyleIdx="1" presStyleCnt="3"/>
      <dgm:spPr>
        <a:prstGeom prst="mathEqual">
          <a:avLst/>
        </a:prstGeom>
      </dgm:spPr>
      <dgm:t>
        <a:bodyPr/>
        <a:lstStyle/>
        <a:p>
          <a:endParaRPr lang="en-US"/>
        </a:p>
      </dgm:t>
    </dgm:pt>
    <dgm:pt modelId="{E55A5876-8280-4500-B6A8-E9F5359CD432}" type="pres">
      <dgm:prSet presAssocID="{D6E57181-CB0E-49AE-BFC4-C807B0E911F8}" presName="spacerR" presStyleCnt="0"/>
      <dgm:spPr/>
    </dgm:pt>
    <dgm:pt modelId="{6BF2C6B9-E556-4EA4-A7F9-25BC1F10281C}" type="pres">
      <dgm:prSet presAssocID="{5717C799-D2C8-41B2-AA56-D91EFED4A8A3}" presName="node" presStyleLbl="node1" presStyleIdx="2" presStyleCnt="4">
        <dgm:presLayoutVars>
          <dgm:bulletEnabled val="1"/>
        </dgm:presLayoutVars>
      </dgm:prSet>
      <dgm:spPr/>
      <dgm:t>
        <a:bodyPr/>
        <a:lstStyle/>
        <a:p>
          <a:endParaRPr lang="en-US"/>
        </a:p>
      </dgm:t>
    </dgm:pt>
    <dgm:pt modelId="{122D5FFE-6C71-4051-B651-3909D5B3E25C}" type="pres">
      <dgm:prSet presAssocID="{901395F7-145C-4577-B91E-C4B9B6886C45}" presName="spacerL" presStyleCnt="0"/>
      <dgm:spPr/>
    </dgm:pt>
    <dgm:pt modelId="{03128B29-F531-4636-AC58-9F0EB2ACA118}" type="pres">
      <dgm:prSet presAssocID="{901395F7-145C-4577-B91E-C4B9B6886C45}" presName="sibTrans" presStyleLbl="sibTrans2D1" presStyleIdx="2" presStyleCnt="3"/>
      <dgm:spPr>
        <a:prstGeom prst="rightArrow">
          <a:avLst/>
        </a:prstGeom>
      </dgm:spPr>
      <dgm:t>
        <a:bodyPr/>
        <a:lstStyle/>
        <a:p>
          <a:endParaRPr lang="en-US"/>
        </a:p>
      </dgm:t>
    </dgm:pt>
    <dgm:pt modelId="{993FDF70-FADF-4DBC-A04D-02F8A2FB812E}" type="pres">
      <dgm:prSet presAssocID="{901395F7-145C-4577-B91E-C4B9B6886C45}" presName="spacerR" presStyleCnt="0"/>
      <dgm:spPr/>
    </dgm:pt>
    <dgm:pt modelId="{D09C1FDC-4D44-4621-A708-E9EFB298BD29}" type="pres">
      <dgm:prSet presAssocID="{B213E6A5-2622-4F9E-9933-204237A1551D}" presName="node" presStyleLbl="node1" presStyleIdx="3" presStyleCnt="4" custScaleX="105039">
        <dgm:presLayoutVars>
          <dgm:bulletEnabled val="1"/>
        </dgm:presLayoutVars>
      </dgm:prSet>
      <dgm:spPr/>
      <dgm:t>
        <a:bodyPr/>
        <a:lstStyle/>
        <a:p>
          <a:endParaRPr lang="en-US"/>
        </a:p>
      </dgm:t>
    </dgm:pt>
  </dgm:ptLst>
  <dgm:cxnLst>
    <dgm:cxn modelId="{919331F8-2362-4F1B-A68D-C6F00EC163E5}" type="presOf" srcId="{A775E527-F969-4DAB-95D0-22E3D9991696}" destId="{E0529E7E-757A-46BA-8A37-BDF8D1DE58E3}" srcOrd="0" destOrd="0" presId="urn:microsoft.com/office/officeart/2005/8/layout/equation1"/>
    <dgm:cxn modelId="{B5331A65-ABB6-4728-AF39-EC8995255D79}" type="presOf" srcId="{B213E6A5-2622-4F9E-9933-204237A1551D}" destId="{D09C1FDC-4D44-4621-A708-E9EFB298BD29}" srcOrd="0" destOrd="0" presId="urn:microsoft.com/office/officeart/2005/8/layout/equation1"/>
    <dgm:cxn modelId="{87436FB8-35CB-480B-9378-8F595DBB209A}" type="presOf" srcId="{D6E57181-CB0E-49AE-BFC4-C807B0E911F8}" destId="{907C6AE2-7709-40CF-949A-8FC44E3EC7CC}" srcOrd="0" destOrd="0" presId="urn:microsoft.com/office/officeart/2005/8/layout/equation1"/>
    <dgm:cxn modelId="{C23F2E1C-5421-4707-934B-7CF63E9FB1A7}" type="presOf" srcId="{901395F7-145C-4577-B91E-C4B9B6886C45}" destId="{03128B29-F531-4636-AC58-9F0EB2ACA118}" srcOrd="0" destOrd="0" presId="urn:microsoft.com/office/officeart/2005/8/layout/equation1"/>
    <dgm:cxn modelId="{6764F9A0-26A9-4ACE-AE02-23298FAE6168}" srcId="{5075FBD8-01B1-45E8-9D7F-C1467C49F55D}" destId="{D2B1259B-1099-403C-80AE-D95CD5AFA62D}" srcOrd="0" destOrd="0" parTransId="{1F8F404E-54A3-4EA3-A0DC-C2A465F4DA6C}" sibTransId="{A775E527-F969-4DAB-95D0-22E3D9991696}"/>
    <dgm:cxn modelId="{8C5BC0D4-E833-4047-8600-9AA738ECDB64}" type="presOf" srcId="{5075FBD8-01B1-45E8-9D7F-C1467C49F55D}" destId="{AA254C91-C5EC-4E5C-A3BD-71C630C26C7B}" srcOrd="0" destOrd="0" presId="urn:microsoft.com/office/officeart/2005/8/layout/equation1"/>
    <dgm:cxn modelId="{BE49C2B0-0E77-4028-8195-E2CF4A398D0B}" type="presOf" srcId="{D2B1259B-1099-403C-80AE-D95CD5AFA62D}" destId="{C6BD57C8-A1E5-4765-9DE2-B33EEC406195}" srcOrd="0" destOrd="0" presId="urn:microsoft.com/office/officeart/2005/8/layout/equation1"/>
    <dgm:cxn modelId="{C737DF7A-0513-466F-9691-E785ACDA25BA}" srcId="{5075FBD8-01B1-45E8-9D7F-C1467C49F55D}" destId="{B213E6A5-2622-4F9E-9933-204237A1551D}" srcOrd="3" destOrd="0" parTransId="{C5AEE449-600C-4FCB-BC1C-F061D0CC7361}" sibTransId="{E8A9A84E-34B6-4CA1-8872-B9801384B468}"/>
    <dgm:cxn modelId="{7E0C8A91-EA8B-4E2F-912E-66C4F80F579E}" type="presOf" srcId="{881509A0-D952-403B-B0E9-996C831CB086}" destId="{062A7D8E-A026-475C-AC2E-CA5E47EAEB25}" srcOrd="0" destOrd="0" presId="urn:microsoft.com/office/officeart/2005/8/layout/equation1"/>
    <dgm:cxn modelId="{6EBA7307-D865-4143-B4CE-115212ED7534}" type="presOf" srcId="{5717C799-D2C8-41B2-AA56-D91EFED4A8A3}" destId="{6BF2C6B9-E556-4EA4-A7F9-25BC1F10281C}" srcOrd="0" destOrd="0" presId="urn:microsoft.com/office/officeart/2005/8/layout/equation1"/>
    <dgm:cxn modelId="{3358BAC9-7E5E-445A-B7F5-41C11F8F12C1}" srcId="{5075FBD8-01B1-45E8-9D7F-C1467C49F55D}" destId="{5717C799-D2C8-41B2-AA56-D91EFED4A8A3}" srcOrd="2" destOrd="0" parTransId="{9AD73B15-CA21-4165-9908-620CABD1A847}" sibTransId="{901395F7-145C-4577-B91E-C4B9B6886C45}"/>
    <dgm:cxn modelId="{317C5BA0-448F-4C25-BAFE-B376561B82E6}" srcId="{5075FBD8-01B1-45E8-9D7F-C1467C49F55D}" destId="{881509A0-D952-403B-B0E9-996C831CB086}" srcOrd="1" destOrd="0" parTransId="{0ED55FB8-247F-4C21-8DB5-B2E1A110AE14}" sibTransId="{D6E57181-CB0E-49AE-BFC4-C807B0E911F8}"/>
    <dgm:cxn modelId="{64DC084C-75BC-4438-AEB3-1A914E9B30FD}" type="presParOf" srcId="{AA254C91-C5EC-4E5C-A3BD-71C630C26C7B}" destId="{C6BD57C8-A1E5-4765-9DE2-B33EEC406195}" srcOrd="0" destOrd="0" presId="urn:microsoft.com/office/officeart/2005/8/layout/equation1"/>
    <dgm:cxn modelId="{39037B1C-79AD-4813-912B-DE6DFE12B363}" type="presParOf" srcId="{AA254C91-C5EC-4E5C-A3BD-71C630C26C7B}" destId="{188BB57B-500C-4DF1-BBAF-BE2899618C83}" srcOrd="1" destOrd="0" presId="urn:microsoft.com/office/officeart/2005/8/layout/equation1"/>
    <dgm:cxn modelId="{C12ED327-3277-4390-90C7-07D5C27260F0}" type="presParOf" srcId="{AA254C91-C5EC-4E5C-A3BD-71C630C26C7B}" destId="{E0529E7E-757A-46BA-8A37-BDF8D1DE58E3}" srcOrd="2" destOrd="0" presId="urn:microsoft.com/office/officeart/2005/8/layout/equation1"/>
    <dgm:cxn modelId="{234CB9D0-5CDA-44E3-9343-32C0ED2B5BCC}" type="presParOf" srcId="{AA254C91-C5EC-4E5C-A3BD-71C630C26C7B}" destId="{211B5946-E571-4DE3-9A34-7A26E2B382A8}" srcOrd="3" destOrd="0" presId="urn:microsoft.com/office/officeart/2005/8/layout/equation1"/>
    <dgm:cxn modelId="{D50CFD68-4380-4B22-A0A9-895C4F54993A}" type="presParOf" srcId="{AA254C91-C5EC-4E5C-A3BD-71C630C26C7B}" destId="{062A7D8E-A026-475C-AC2E-CA5E47EAEB25}" srcOrd="4" destOrd="0" presId="urn:microsoft.com/office/officeart/2005/8/layout/equation1"/>
    <dgm:cxn modelId="{30CB1DA5-09F0-4809-B4FF-2637919C71CE}" type="presParOf" srcId="{AA254C91-C5EC-4E5C-A3BD-71C630C26C7B}" destId="{024EFAE3-1F43-4E67-9412-61B4B1DECBC8}" srcOrd="5" destOrd="0" presId="urn:microsoft.com/office/officeart/2005/8/layout/equation1"/>
    <dgm:cxn modelId="{5DAF4176-788A-439E-82FE-080CEEDD7AF0}" type="presParOf" srcId="{AA254C91-C5EC-4E5C-A3BD-71C630C26C7B}" destId="{907C6AE2-7709-40CF-949A-8FC44E3EC7CC}" srcOrd="6" destOrd="0" presId="urn:microsoft.com/office/officeart/2005/8/layout/equation1"/>
    <dgm:cxn modelId="{986C5C7E-2901-40E0-B49F-A1EFBB33F8B3}" type="presParOf" srcId="{AA254C91-C5EC-4E5C-A3BD-71C630C26C7B}" destId="{E55A5876-8280-4500-B6A8-E9F5359CD432}" srcOrd="7" destOrd="0" presId="urn:microsoft.com/office/officeart/2005/8/layout/equation1"/>
    <dgm:cxn modelId="{4A8708CB-CD12-4518-B87C-891677EED46B}" type="presParOf" srcId="{AA254C91-C5EC-4E5C-A3BD-71C630C26C7B}" destId="{6BF2C6B9-E556-4EA4-A7F9-25BC1F10281C}" srcOrd="8" destOrd="0" presId="urn:microsoft.com/office/officeart/2005/8/layout/equation1"/>
    <dgm:cxn modelId="{2F158E52-B161-4571-AB2F-AEBEC1EAB913}" type="presParOf" srcId="{AA254C91-C5EC-4E5C-A3BD-71C630C26C7B}" destId="{122D5FFE-6C71-4051-B651-3909D5B3E25C}" srcOrd="9" destOrd="0" presId="urn:microsoft.com/office/officeart/2005/8/layout/equation1"/>
    <dgm:cxn modelId="{E709767B-8EF1-4FED-BE8D-5F1EDDBC7A2E}" type="presParOf" srcId="{AA254C91-C5EC-4E5C-A3BD-71C630C26C7B}" destId="{03128B29-F531-4636-AC58-9F0EB2ACA118}" srcOrd="10" destOrd="0" presId="urn:microsoft.com/office/officeart/2005/8/layout/equation1"/>
    <dgm:cxn modelId="{3374E1D0-97B7-4FE4-86A2-A7357973D82B}" type="presParOf" srcId="{AA254C91-C5EC-4E5C-A3BD-71C630C26C7B}" destId="{993FDF70-FADF-4DBC-A04D-02F8A2FB812E}" srcOrd="11" destOrd="0" presId="urn:microsoft.com/office/officeart/2005/8/layout/equation1"/>
    <dgm:cxn modelId="{53ADAACC-D08C-4946-83EA-FA87C74B2824}" type="presParOf" srcId="{AA254C91-C5EC-4E5C-A3BD-71C630C26C7B}" destId="{D09C1FDC-4D44-4621-A708-E9EFB298BD2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57C8-A1E5-4765-9DE2-B33EEC406195}">
      <dsp:nvSpPr>
        <dsp:cNvPr id="0" name=""/>
        <dsp:cNvSpPr/>
      </dsp:nvSpPr>
      <dsp:spPr>
        <a:xfrm>
          <a:off x="576465" y="96"/>
          <a:ext cx="1618896" cy="1618896"/>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Child Sex Trafficking</a:t>
          </a:r>
          <a:endParaRPr lang="en-US" sz="1800" b="1" kern="1200" dirty="0"/>
        </a:p>
      </dsp:txBody>
      <dsp:txXfrm>
        <a:off x="813547" y="237178"/>
        <a:ext cx="1144732" cy="1144732"/>
      </dsp:txXfrm>
    </dsp:sp>
    <dsp:sp modelId="{E0529E7E-757A-46BA-8A37-BDF8D1DE58E3}">
      <dsp:nvSpPr>
        <dsp:cNvPr id="0" name=""/>
        <dsp:cNvSpPr/>
      </dsp:nvSpPr>
      <dsp:spPr>
        <a:xfrm>
          <a:off x="2326816" y="340065"/>
          <a:ext cx="938959" cy="938959"/>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dirty="0"/>
        </a:p>
      </dsp:txBody>
      <dsp:txXfrm>
        <a:off x="2451275" y="533491"/>
        <a:ext cx="690041" cy="552107"/>
      </dsp:txXfrm>
    </dsp:sp>
    <dsp:sp modelId="{062A7D8E-A026-475C-AC2E-CA5E47EAEB25}">
      <dsp:nvSpPr>
        <dsp:cNvPr id="0" name=""/>
        <dsp:cNvSpPr/>
      </dsp:nvSpPr>
      <dsp:spPr>
        <a:xfrm>
          <a:off x="3397230" y="96"/>
          <a:ext cx="1618896" cy="1618896"/>
        </a:xfrm>
        <a:prstGeom prst="ellipse">
          <a:avLst/>
        </a:prstGeom>
        <a:solidFill>
          <a:schemeClr val="accent5">
            <a:hueOff val="2274450"/>
            <a:satOff val="-11437"/>
            <a:lumOff val="235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Sex Abuse</a:t>
          </a:r>
          <a:endParaRPr lang="en-US" sz="1800" b="1" kern="1200" dirty="0"/>
        </a:p>
      </dsp:txBody>
      <dsp:txXfrm>
        <a:off x="3634312" y="237178"/>
        <a:ext cx="1144732" cy="1144732"/>
      </dsp:txXfrm>
    </dsp:sp>
    <dsp:sp modelId="{907C6AE2-7709-40CF-949A-8FC44E3EC7CC}">
      <dsp:nvSpPr>
        <dsp:cNvPr id="0" name=""/>
        <dsp:cNvSpPr/>
      </dsp:nvSpPr>
      <dsp:spPr>
        <a:xfrm>
          <a:off x="5147581" y="340065"/>
          <a:ext cx="938959" cy="938959"/>
        </a:xfrm>
        <a:prstGeom prst="mathEqual">
          <a:avLst/>
        </a:prstGeom>
        <a:solidFill>
          <a:schemeClr val="accent5">
            <a:hueOff val="3411674"/>
            <a:satOff val="-17156"/>
            <a:lumOff val="35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5272040" y="533491"/>
        <a:ext cx="690041" cy="552107"/>
      </dsp:txXfrm>
    </dsp:sp>
    <dsp:sp modelId="{6BF2C6B9-E556-4EA4-A7F9-25BC1F10281C}">
      <dsp:nvSpPr>
        <dsp:cNvPr id="0" name=""/>
        <dsp:cNvSpPr/>
      </dsp:nvSpPr>
      <dsp:spPr>
        <a:xfrm>
          <a:off x="6217996" y="96"/>
          <a:ext cx="1618896" cy="1618896"/>
        </a:xfrm>
        <a:prstGeom prst="ellipse">
          <a:avLst/>
        </a:prstGeom>
        <a:solidFill>
          <a:schemeClr val="accent5">
            <a:hueOff val="4548899"/>
            <a:satOff val="-22875"/>
            <a:lumOff val="47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Child Abuse and Neglect</a:t>
          </a:r>
          <a:endParaRPr lang="en-US" sz="1800" b="1" kern="1200" dirty="0"/>
        </a:p>
      </dsp:txBody>
      <dsp:txXfrm>
        <a:off x="6455078" y="237178"/>
        <a:ext cx="1144732" cy="1144732"/>
      </dsp:txXfrm>
    </dsp:sp>
    <dsp:sp modelId="{03128B29-F531-4636-AC58-9F0EB2ACA118}">
      <dsp:nvSpPr>
        <dsp:cNvPr id="0" name=""/>
        <dsp:cNvSpPr/>
      </dsp:nvSpPr>
      <dsp:spPr>
        <a:xfrm>
          <a:off x="7968347" y="340065"/>
          <a:ext cx="938959" cy="938959"/>
        </a:xfrm>
        <a:prstGeom prst="rightArrow">
          <a:avLst/>
        </a:prstGeom>
        <a:solidFill>
          <a:schemeClr val="accent5">
            <a:hueOff val="6823348"/>
            <a:satOff val="-34312"/>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7968347" y="574805"/>
        <a:ext cx="704219" cy="469479"/>
      </dsp:txXfrm>
    </dsp:sp>
    <dsp:sp modelId="{D09C1FDC-4D44-4621-A708-E9EFB298BD29}">
      <dsp:nvSpPr>
        <dsp:cNvPr id="0" name=""/>
        <dsp:cNvSpPr/>
      </dsp:nvSpPr>
      <dsp:spPr>
        <a:xfrm>
          <a:off x="9038761" y="96"/>
          <a:ext cx="1700472" cy="1618896"/>
        </a:xfrm>
        <a:prstGeom prst="ellipse">
          <a:avLst/>
        </a:prstGeom>
        <a:solidFill>
          <a:schemeClr val="accent5">
            <a:hueOff val="6823348"/>
            <a:satOff val="-34312"/>
            <a:lumOff val="70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Investigation (24 hour response)</a:t>
          </a:r>
          <a:endParaRPr lang="en-US" sz="1700" b="1" kern="1200" dirty="0"/>
        </a:p>
      </dsp:txBody>
      <dsp:txXfrm>
        <a:off x="9287789" y="237178"/>
        <a:ext cx="1202416" cy="114473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1/22/2018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1/22/2018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Sarah.ladd@state.mn.u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31683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420EF-3DD2-4F44-A6DB-8B3104AB3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57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CA6859-FF0B-4E77-BCAD-B60B5C8E3DB6}" type="slidenum">
              <a:rPr lang="en-US" smtClean="0"/>
              <a:t>15</a:t>
            </a:fld>
            <a:endParaRPr lang="en-US" dirty="0"/>
          </a:p>
        </p:txBody>
      </p:sp>
    </p:spTree>
    <p:extLst>
      <p:ext uri="{BB962C8B-B14F-4D97-AF65-F5344CB8AC3E}">
        <p14:creationId xmlns:p14="http://schemas.microsoft.com/office/powerpoint/2010/main" val="65396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CA6859-FF0B-4E77-BCAD-B60B5C8E3DB6}" type="slidenum">
              <a:rPr lang="en-US" smtClean="0"/>
              <a:t>16</a:t>
            </a:fld>
            <a:endParaRPr lang="en-US" dirty="0"/>
          </a:p>
        </p:txBody>
      </p:sp>
    </p:spTree>
    <p:extLst>
      <p:ext uri="{BB962C8B-B14F-4D97-AF65-F5344CB8AC3E}">
        <p14:creationId xmlns:p14="http://schemas.microsoft.com/office/powerpoint/2010/main" val="32509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35000"/>
            <a:ext cx="4229100" cy="2378075"/>
          </a:xfrm>
        </p:spPr>
      </p:sp>
      <p:sp>
        <p:nvSpPr>
          <p:cNvPr id="3" name="Notes Placeholder 2"/>
          <p:cNvSpPr>
            <a:spLocks noGrp="1"/>
          </p:cNvSpPr>
          <p:nvPr>
            <p:ph type="body" idx="1"/>
          </p:nvPr>
        </p:nvSpPr>
        <p:spPr>
          <a:xfrm>
            <a:off x="771663" y="3252370"/>
            <a:ext cx="6173306" cy="5993083"/>
          </a:xfrm>
        </p:spPr>
        <p:txBody>
          <a:bodyPr/>
          <a:lstStyle/>
          <a:p>
            <a:pPr defTabSz="1011706">
              <a:defRPr/>
            </a:pPr>
            <a:r>
              <a:rPr lang="en-US" b="1" dirty="0"/>
              <a:t>SLIDE 15</a:t>
            </a:r>
            <a:endParaRPr lang="en-US" b="1" i="1" dirty="0"/>
          </a:p>
          <a:p>
            <a:pPr defTabSz="1011706">
              <a:defRPr/>
            </a:pPr>
            <a:endParaRPr lang="en-US" b="1" i="1" dirty="0"/>
          </a:p>
          <a:p>
            <a:pPr defTabSz="1011706">
              <a:defRPr/>
            </a:pPr>
            <a:r>
              <a:rPr lang="en-US" b="1" i="1" dirty="0"/>
              <a:t>Proposed Script: </a:t>
            </a:r>
            <a:r>
              <a:rPr lang="en-US" dirty="0"/>
              <a:t> Many people acknowledge a broader working understanding of sex trafficking. As this graphic shows, sex trafficking is just one form of commercial sexual exploitation which, in turn, fits within even broader category of sexual exploitation. In addition, sexual exploitation overlaps with other forms of violence against women such as domestic violence. While these broader forms of sexual exploitation that may not fall under the legal definition of sex trafficking they are still extremely damaging to individuals as well as our society and support a culture in which sex trafficking thrives. </a:t>
            </a:r>
          </a:p>
          <a:p>
            <a:endParaRPr lang="en-US" dirty="0"/>
          </a:p>
          <a:p>
            <a:pPr defTabSz="1011706">
              <a:defRPr/>
            </a:pPr>
            <a:r>
              <a:rPr lang="en-US" dirty="0"/>
              <a:t>It is important to understand sex trafficking within this larger context of sexual exploitation because, being a victim of one form of sexual exploitation makes a person more vulnerable to becoming a victim of commercial sexual exploitation, and in turn, more vulnerable to becoming a victim of sex trafficking. So if we really want to stop or prevent sex trafficking, we have to address all forms of sexual exploitation.  </a:t>
            </a:r>
            <a:endParaRPr lang="en-US" b="1" i="1" dirty="0"/>
          </a:p>
          <a:p>
            <a:pPr defTabSz="1011706">
              <a:defRPr/>
            </a:pPr>
            <a:endParaRPr lang="en-US" dirty="0"/>
          </a:p>
          <a:p>
            <a:pPr defTabSz="1011706">
              <a:defRPr/>
            </a:pPr>
            <a:r>
              <a:rPr lang="en-US" dirty="0"/>
              <a:t>This is especially important for people who work in related areas to know. As they start uncovering trafficking cases, they will also see these other forms of violence and exploitation.  They may also see ties with labor trafficking. As groups prepare their response to sex trafficking in various disciplines or regions, they should also evaluate their response to other related forms of violence and exploitation.  </a:t>
            </a:r>
          </a:p>
          <a:p>
            <a:endParaRPr lang="en-US" dirty="0"/>
          </a:p>
        </p:txBody>
      </p:sp>
      <p:sp>
        <p:nvSpPr>
          <p:cNvPr id="4" name="Slide Number Placeholder 3"/>
          <p:cNvSpPr>
            <a:spLocks noGrp="1"/>
          </p:cNvSpPr>
          <p:nvPr>
            <p:ph type="sldNum" sz="quarter" idx="10"/>
          </p:nvPr>
        </p:nvSpPr>
        <p:spPr/>
        <p:txBody>
          <a:bodyPr/>
          <a:lstStyle/>
          <a:p>
            <a:fld id="{ABC9C941-9F87-4DBD-A28F-9C7539F82AB6}" type="slidenum">
              <a:rPr lang="en-US" smtClean="0"/>
              <a:t>2</a:t>
            </a:fld>
            <a:endParaRPr lang="en-US" dirty="0"/>
          </a:p>
        </p:txBody>
      </p:sp>
    </p:spTree>
    <p:extLst>
      <p:ext uri="{BB962C8B-B14F-4D97-AF65-F5344CB8AC3E}">
        <p14:creationId xmlns:p14="http://schemas.microsoft.com/office/powerpoint/2010/main" val="315147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18071AC7-D491-449C-ABA7-AA1E9B6CD31B}" type="slidenum">
              <a:rPr lang="en-US" smtClean="0"/>
              <a:t>3</a:t>
            </a:fld>
            <a:endParaRPr lang="en-US"/>
          </a:p>
        </p:txBody>
      </p:sp>
    </p:spTree>
    <p:extLst>
      <p:ext uri="{BB962C8B-B14F-4D97-AF65-F5344CB8AC3E}">
        <p14:creationId xmlns:p14="http://schemas.microsoft.com/office/powerpoint/2010/main" val="240164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738188"/>
            <a:ext cx="3121025" cy="2341562"/>
          </a:xfrm>
        </p:spPr>
      </p:sp>
      <p:sp>
        <p:nvSpPr>
          <p:cNvPr id="3" name="Notes Placeholder 2"/>
          <p:cNvSpPr>
            <a:spLocks noGrp="1"/>
          </p:cNvSpPr>
          <p:nvPr>
            <p:ph type="body" idx="1"/>
          </p:nvPr>
        </p:nvSpPr>
        <p:spPr>
          <a:xfrm>
            <a:off x="754888" y="3277078"/>
            <a:ext cx="6039104" cy="5816811"/>
          </a:xfrm>
        </p:spPr>
        <p:txBody>
          <a:bodyPr/>
          <a:lstStyle/>
          <a:p>
            <a:pPr defTabSz="992842">
              <a:defRPr/>
            </a:pPr>
            <a:r>
              <a:rPr lang="en-US" b="1" dirty="0"/>
              <a:t>Paula</a:t>
            </a:r>
          </a:p>
          <a:p>
            <a:pPr defTabSz="992842">
              <a:defRPr/>
            </a:pPr>
            <a:endParaRPr lang="en-US" b="1" dirty="0"/>
          </a:p>
          <a:p>
            <a:pPr defTabSz="992842">
              <a:defRPr/>
            </a:pPr>
            <a:r>
              <a:rPr lang="en-US" b="1" dirty="0"/>
              <a:t>SLIDE 40</a:t>
            </a:r>
            <a:endParaRPr lang="en-US" b="1" i="1" dirty="0"/>
          </a:p>
          <a:p>
            <a:pPr defTabSz="992842">
              <a:defRPr/>
            </a:pPr>
            <a:endParaRPr lang="en-US" b="1" i="1" dirty="0"/>
          </a:p>
          <a:p>
            <a:pPr defTabSz="992842">
              <a:defRPr/>
            </a:pPr>
            <a:r>
              <a:rPr lang="en-US" b="1" i="1" dirty="0"/>
              <a:t>Proposed Script:  </a:t>
            </a:r>
            <a:r>
              <a:rPr lang="en-US" dirty="0"/>
              <a:t>So what is Minnesota’s Response to </a:t>
            </a:r>
            <a:r>
              <a:rPr lang="en-US" dirty="0">
                <a:solidFill>
                  <a:schemeClr val="accent2">
                    <a:lumMod val="50000"/>
                  </a:schemeClr>
                </a:solidFill>
              </a:rPr>
              <a:t>sexual exploitation</a:t>
            </a:r>
            <a:r>
              <a:rPr lang="en-US" dirty="0"/>
              <a:t>? Minnesota has shown itself to be a leader in its response to sexual exploitation. From the way we define sexual exploitation to our recently passed Minnesota Safe Harbor Law which changes the way we identify and respond to juvenile victims of exploitation. </a:t>
            </a:r>
          </a:p>
          <a:p>
            <a:pPr defTabSz="992842">
              <a:defRPr/>
            </a:pPr>
            <a:endParaRPr lang="en-US" dirty="0"/>
          </a:p>
          <a:p>
            <a:pPr defTabSz="992842">
              <a:defRPr/>
            </a:pPr>
            <a:r>
              <a:rPr lang="en-US" b="1" i="1" dirty="0"/>
              <a:t>Internal Notes:</a:t>
            </a:r>
            <a:r>
              <a:rPr lang="en-US" b="1" dirty="0"/>
              <a:t>  </a:t>
            </a:r>
            <a:r>
              <a:rPr lang="en-US" dirty="0"/>
              <a:t>For slides 40-53, direct participants to the relevant  handouts on Safe Harbors based on your audience. </a:t>
            </a:r>
          </a:p>
          <a:p>
            <a:pPr defTabSz="992842">
              <a:defRPr/>
            </a:pPr>
            <a:endParaRPr lang="en-US" dirty="0"/>
          </a:p>
          <a:p>
            <a:pPr defTabSz="992842">
              <a:defRPr/>
            </a:pPr>
            <a:endParaRPr lang="en-US" b="1" i="1" dirty="0"/>
          </a:p>
        </p:txBody>
      </p:sp>
      <p:sp>
        <p:nvSpPr>
          <p:cNvPr id="4" name="Slide Number Placeholder 3"/>
          <p:cNvSpPr>
            <a:spLocks noGrp="1"/>
          </p:cNvSpPr>
          <p:nvPr>
            <p:ph type="sldNum" sz="quarter" idx="10"/>
          </p:nvPr>
        </p:nvSpPr>
        <p:spPr/>
        <p:txBody>
          <a:bodyPr/>
          <a:lstStyle/>
          <a:p>
            <a:fld id="{ABC9C941-9F87-4DBD-A28F-9C7539F82AB6}" type="slidenum">
              <a:rPr lang="en-US" smtClean="0"/>
              <a:t>6</a:t>
            </a:fld>
            <a:endParaRPr lang="en-US" dirty="0"/>
          </a:p>
        </p:txBody>
      </p:sp>
    </p:spTree>
    <p:extLst>
      <p:ext uri="{BB962C8B-B14F-4D97-AF65-F5344CB8AC3E}">
        <p14:creationId xmlns:p14="http://schemas.microsoft.com/office/powerpoint/2010/main" val="101849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468313"/>
            <a:ext cx="4159250" cy="2339975"/>
          </a:xfrm>
        </p:spPr>
      </p:sp>
      <p:sp>
        <p:nvSpPr>
          <p:cNvPr id="3" name="Notes Placeholder 2"/>
          <p:cNvSpPr>
            <a:spLocks noGrp="1"/>
          </p:cNvSpPr>
          <p:nvPr>
            <p:ph type="body" idx="1"/>
          </p:nvPr>
        </p:nvSpPr>
        <p:spPr>
          <a:xfrm>
            <a:off x="754888" y="3042999"/>
            <a:ext cx="6400821" cy="6050887"/>
          </a:xfrm>
        </p:spPr>
        <p:txBody>
          <a:bodyPr/>
          <a:lstStyle/>
          <a:p>
            <a:pPr defTabSz="992841">
              <a:defRPr/>
            </a:pPr>
            <a:r>
              <a:rPr lang="en-US" sz="1100" b="1" dirty="0"/>
              <a:t>SLIDE 42</a:t>
            </a:r>
            <a:endParaRPr lang="en-US" sz="1100" b="1" i="1" dirty="0"/>
          </a:p>
          <a:p>
            <a:pPr defTabSz="992841">
              <a:defRPr/>
            </a:pPr>
            <a:endParaRPr lang="en-US" sz="1100" b="1" i="1" dirty="0"/>
          </a:p>
          <a:p>
            <a:pPr defTabSz="992841">
              <a:defRPr/>
            </a:pPr>
            <a:r>
              <a:rPr lang="en-US" sz="1100" b="1" i="1" dirty="0"/>
              <a:t>Proposed Script:  </a:t>
            </a:r>
            <a:r>
              <a:rPr lang="en-US" sz="1100" dirty="0"/>
              <a:t>Minnesota’s Safe Harbor Law is a statewide effort to provide shelter and services for Minnesota’s sexually exploited youth. The law r</a:t>
            </a:r>
            <a:r>
              <a:rPr lang="en-US" altLang="en-US" sz="1100" dirty="0"/>
              <a:t>ecognizes juveniles who are commercial sexually exploited as victims and </a:t>
            </a:r>
            <a:r>
              <a:rPr lang="en-US" altLang="en-US" sz="1100" u="sng" dirty="0"/>
              <a:t>not</a:t>
            </a:r>
            <a:r>
              <a:rPr lang="en-US" altLang="en-US" sz="1100" dirty="0"/>
              <a:t> criminals. It directs them to services and away from criminal sanctions. </a:t>
            </a:r>
            <a:r>
              <a:rPr lang="en-US" sz="1100" dirty="0"/>
              <a:t>Minnesota’s Safe Harbor Law resolves a conflict within the law that identified juvenile victims of commercial sexual exploitation, including trafficking, as both victims and children in need of services AND criminals engaging in prostitution. Victims who fear criminal prosecution or who are prosecuted will not trust the system that is trying to help them. It is harder to find such victims, provide them with services, and engage them in the prosecution of the trafficker and purchasers.  </a:t>
            </a:r>
          </a:p>
          <a:p>
            <a:endParaRPr lang="en-US" sz="1100" dirty="0"/>
          </a:p>
          <a:p>
            <a:r>
              <a:rPr lang="en-US" sz="1100" dirty="0"/>
              <a:t>In essence, the MN Safe Harbor Law resolved this conflict and explicitly stated that commercially sexually exploited youth who are under 18 years old can no longer be criminalized for engaging prostitution and, instead, should be referred to services. They can no longer be found guilty of their own sexual exploitation.  </a:t>
            </a:r>
          </a:p>
          <a:p>
            <a:endParaRPr lang="en-US" sz="1100" dirty="0"/>
          </a:p>
          <a:p>
            <a:r>
              <a:rPr lang="en-US" sz="1100" dirty="0"/>
              <a:t>While this conflict was resolved for juveniles, it still exists for adult victims of trafficking.  </a:t>
            </a:r>
          </a:p>
          <a:p>
            <a:endParaRPr lang="en-US" sz="1100" b="1" i="1" dirty="0"/>
          </a:p>
          <a:p>
            <a:r>
              <a:rPr lang="en-US" sz="1100" b="1" i="1" dirty="0"/>
              <a:t>Internal Notes:  </a:t>
            </a:r>
          </a:p>
          <a:p>
            <a:pPr defTabSz="992841">
              <a:defRPr/>
            </a:pPr>
            <a:r>
              <a:rPr lang="en-US" sz="1100" dirty="0"/>
              <a:t>Sometimes there is confusion as to what age is covered by the law and if there is a separate response for 16 and 17 year olds.  This confusion is caused by the fact that when the MN Safe Harbor Law was first passed, it distinguished between youth 15 and under compared to 16 and 17 year olds.  This distinction revealed an underlying belief that older juveniles were somehow more responsible in their own sexual exploitation and was a difficult compromise to get the overall law passed. Thankfully, that mistaken understanding was clarified and the law was amended in 2013 to include all juveniles under 18 as was initially intended by the drafters. As of 2013, there is no age distinction for juveniles under the age of 18.  However, as mentioned the distinction still exists for anyone 18 or older. </a:t>
            </a:r>
          </a:p>
          <a:p>
            <a:pPr defTabSz="992841">
              <a:defRPr/>
            </a:pPr>
            <a:endParaRPr lang="en-US" sz="1100" dirty="0"/>
          </a:p>
          <a:p>
            <a:r>
              <a:rPr lang="en-US" sz="1100" dirty="0"/>
              <a:t>It should also be noted that not everyone in the criminal justice system treated victims like criminals prior to the Safe Harbor law. Many prosecutors were not prosecuting juvenile victims of trafficking for engaging in prostitution and some law enforcement officers who would find victims would try to find them services and avoid arresting them. Instead, the threat of delinquency charges was sometimes used as a tool to obtain cooperation in valuable cases against the trafficker and the goal of the arrest or victim detention would be to keep the victim away from her pimp.  Officers said it was sometimes the only way to keep the victim safe. </a:t>
            </a:r>
          </a:p>
          <a:p>
            <a:endParaRPr lang="en-US" sz="1100" dirty="0"/>
          </a:p>
          <a:p>
            <a:r>
              <a:rPr lang="en-US" sz="1100" dirty="0"/>
              <a:t>Even though it was not the overwhelming practice of many in the criminal justice system to treat these juveniles as criminals, it was still problematic that our State’s laws allowed for that to happen. Also, officers, prosecutors, and service providers alike, all said that there </a:t>
            </a:r>
            <a:r>
              <a:rPr lang="en-US" sz="1100" u="sng" dirty="0"/>
              <a:t>should</a:t>
            </a:r>
            <a:r>
              <a:rPr lang="en-US" sz="1100" b="1" dirty="0"/>
              <a:t> </a:t>
            </a:r>
            <a:r>
              <a:rPr lang="en-US" sz="1100" dirty="0"/>
              <a:t>be a different option and better tools available to help with prosecution of traffickers and protecting victims. So that was what Safe Harbor and the No Wrong Door Model wanted to create.  </a:t>
            </a:r>
            <a:endParaRPr lang="en-US" sz="1100" b="1" i="1" dirty="0"/>
          </a:p>
          <a:p>
            <a:pPr>
              <a:lnSpc>
                <a:spcPct val="90000"/>
              </a:lnSpc>
              <a:spcBef>
                <a:spcPts val="1302"/>
              </a:spcBef>
              <a:spcAft>
                <a:spcPts val="651"/>
              </a:spcAft>
            </a:pPr>
            <a:endParaRPr lang="en-US" altLang="en-US" sz="1100" dirty="0"/>
          </a:p>
          <a:p>
            <a:pPr defTabSz="992841">
              <a:defRPr/>
            </a:pPr>
            <a:endParaRPr lang="en-US" sz="1100" dirty="0"/>
          </a:p>
        </p:txBody>
      </p:sp>
      <p:sp>
        <p:nvSpPr>
          <p:cNvPr id="4" name="Slide Number Placeholder 3"/>
          <p:cNvSpPr>
            <a:spLocks noGrp="1"/>
          </p:cNvSpPr>
          <p:nvPr>
            <p:ph type="sldNum" sz="quarter" idx="10"/>
          </p:nvPr>
        </p:nvSpPr>
        <p:spPr/>
        <p:txBody>
          <a:bodyPr/>
          <a:lstStyle/>
          <a:p>
            <a:fld id="{ABC9C941-9F87-4DBD-A28F-9C7539F82AB6}" type="slidenum">
              <a:rPr lang="en-US" smtClean="0"/>
              <a:t>7</a:t>
            </a:fld>
            <a:endParaRPr lang="en-US" dirty="0"/>
          </a:p>
        </p:txBody>
      </p:sp>
    </p:spTree>
    <p:extLst>
      <p:ext uri="{BB962C8B-B14F-4D97-AF65-F5344CB8AC3E}">
        <p14:creationId xmlns:p14="http://schemas.microsoft.com/office/powerpoint/2010/main" val="370030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Effective May</a:t>
            </a:r>
            <a:r>
              <a:rPr lang="en-US" b="1" baseline="0" dirty="0" smtClean="0"/>
              <a:t> 29, 2017, Minnesota’s child welfare system is required to respond to all reports of sex trafficking involving children. </a:t>
            </a:r>
          </a:p>
          <a:p>
            <a:pPr defTabSz="931774">
              <a:defRPr/>
            </a:pPr>
            <a:r>
              <a:rPr lang="en-US" b="1" baseline="0" dirty="0" smtClean="0"/>
              <a:t>That response is driven by changes to the federal and state child protection laws. These changes to the law are based on research that shows many children who are trafficked for sex in the US have a history of involvement in the child welfare system, and also on public policy that emphasizes sex trafficking as a severe and dangerous form of child abuse. </a:t>
            </a:r>
          </a:p>
          <a:p>
            <a:pPr defTabSz="931774">
              <a:defRPr/>
            </a:pPr>
            <a:endParaRPr lang="en-US" b="1" dirty="0" smtClean="0"/>
          </a:p>
          <a:p>
            <a:pPr defTabSz="931774">
              <a:defRPr/>
            </a:pPr>
            <a:r>
              <a:rPr lang="en-US" b="0" dirty="0" smtClean="0"/>
              <a:t>Specifically,</a:t>
            </a:r>
            <a:r>
              <a:rPr lang="en-US" b="0" baseline="0" dirty="0" smtClean="0"/>
              <a:t> the federal </a:t>
            </a:r>
            <a:r>
              <a:rPr lang="en-US" b="0" dirty="0" smtClean="0"/>
              <a:t>Justice for Victims of Trafficking Act, Public Law (P.L.) 114-22, amendments to Child Abuse Prevention and Treatment Act (CAPTA) required:</a:t>
            </a:r>
          </a:p>
          <a:p>
            <a:pPr marL="174708" indent="-174708">
              <a:buFont typeface="Arial" panose="020B0604020202020204" pitchFamily="34" charset="0"/>
              <a:buChar char="•"/>
            </a:pPr>
            <a:r>
              <a:rPr lang="en-US" dirty="0" smtClean="0"/>
              <a:t>Consideration of any child who is identified by an agency as a victim of sex trafficking or severe forms of trafficking as a victim of “child abuse and neglect” and “sexual abuse” regardless of who the offender is.</a:t>
            </a:r>
          </a:p>
          <a:p>
            <a:pPr marL="174708" indent="-174708">
              <a:buFont typeface="Arial" panose="020B0604020202020204" pitchFamily="34" charset="0"/>
              <a:buChar char="•"/>
            </a:pPr>
            <a:r>
              <a:rPr lang="en-US" dirty="0" smtClean="0"/>
              <a:t>Investigation of allegations of children known or highly suspected as victims of sex trafficking</a:t>
            </a:r>
          </a:p>
          <a:p>
            <a:pPr marL="174708" indent="-174708">
              <a:buFont typeface="Arial" panose="020B0604020202020204" pitchFamily="34" charset="0"/>
              <a:buChar char="•"/>
            </a:pPr>
            <a:r>
              <a:rPr lang="en-US" dirty="0" smtClean="0"/>
              <a:t>Collection and reporting of the number of children who are victims of sex trafficking as part of the National Child Abuse and Neglect Data System (NCANDS)</a:t>
            </a:r>
          </a:p>
          <a:p>
            <a:pPr marL="174708" indent="-174708">
              <a:buFont typeface="Arial" panose="020B0604020202020204" pitchFamily="34" charset="0"/>
              <a:buChar char="•"/>
            </a:pPr>
            <a:r>
              <a:rPr lang="en-US" dirty="0" smtClean="0"/>
              <a:t>Training for child protection/welfare workers</a:t>
            </a:r>
          </a:p>
          <a:p>
            <a:pPr defTabSz="931774">
              <a:defRPr/>
            </a:pPr>
            <a:endParaRPr lang="en-US" dirty="0" smtClean="0"/>
          </a:p>
          <a:p>
            <a:r>
              <a:rPr lang="en-US" b="1" dirty="0"/>
              <a:t>Changes to Minnesota Statute were made in the 2015-16 legislative session so that all reports of child sex trafficking must be investigated by child protection as a form of sexual abuse. </a:t>
            </a:r>
            <a:r>
              <a:rPr lang="en-US" dirty="0"/>
              <a:t>(Minn. Stat. 626.556 </a:t>
            </a:r>
            <a:r>
              <a:rPr lang="en-US" dirty="0" err="1"/>
              <a:t>subd</a:t>
            </a:r>
            <a:r>
              <a:rPr lang="en-US" dirty="0"/>
              <a:t> 2(n) and 3e) Here in Minnesota, three very important parts that support the changed response to sex trafficking are: (1) training for child protection workers, (2) increased coordination with safe harbor and other systems, and (3) accurate data collection. </a:t>
            </a:r>
            <a:endParaRPr lang="en-US" b="1" dirty="0"/>
          </a:p>
          <a:p>
            <a:endParaRPr lang="en-US" dirty="0"/>
          </a:p>
          <a:p>
            <a:r>
              <a:rPr lang="en-US" b="1" dirty="0"/>
              <a:t>In Minnesota, sex trafficking is defined as: </a:t>
            </a:r>
          </a:p>
          <a:p>
            <a:pPr algn="ctr" defTabSz="931774">
              <a:defRPr/>
            </a:pPr>
            <a:r>
              <a:rPr lang="en-US" b="1" dirty="0" smtClean="0">
                <a:solidFill>
                  <a:schemeClr val="bg1"/>
                </a:solidFill>
              </a:rPr>
              <a:t>“</a:t>
            </a:r>
            <a:r>
              <a:rPr lang="en-US" dirty="0" smtClean="0">
                <a:solidFill>
                  <a:schemeClr val="bg1"/>
                </a:solidFill>
              </a:rPr>
              <a:t>Receiving, recruiting, harboring, providing, or obtaining by any means an individual to aid in the prostitution of the individual; or receiving profit or anything of value, knowing or having reason to know it is derived from an act described in clause (1).” </a:t>
            </a:r>
            <a:r>
              <a:rPr lang="en-US" i="1" dirty="0" smtClean="0">
                <a:solidFill>
                  <a:schemeClr val="bg1"/>
                </a:solidFill>
              </a:rPr>
              <a:t>(Minn. Stat. 609.321, </a:t>
            </a:r>
            <a:r>
              <a:rPr lang="en-US" i="1" dirty="0" err="1" smtClean="0">
                <a:solidFill>
                  <a:schemeClr val="bg1"/>
                </a:solidFill>
              </a:rPr>
              <a:t>Subd</a:t>
            </a:r>
            <a:r>
              <a:rPr lang="en-US" i="1" dirty="0" smtClean="0">
                <a:solidFill>
                  <a:schemeClr val="bg1"/>
                </a:solidFill>
              </a:rPr>
              <a:t>. 7a and 7b)</a:t>
            </a:r>
            <a:r>
              <a:rPr lang="en-US" b="1" i="0" baseline="0" dirty="0" smtClean="0">
                <a:solidFill>
                  <a:schemeClr val="bg1"/>
                </a:solidFill>
              </a:rPr>
              <a:t> </a:t>
            </a:r>
          </a:p>
          <a:p>
            <a:pPr defTabSz="931774">
              <a:defRPr/>
            </a:pPr>
            <a:r>
              <a:rPr lang="en-US" b="1" i="0" baseline="0" dirty="0" smtClean="0">
                <a:solidFill>
                  <a:schemeClr val="bg1"/>
                </a:solidFill>
              </a:rPr>
              <a:t>The actions must be carried out by someone other than the “buyer” of the sex act or the victim. </a:t>
            </a:r>
          </a:p>
          <a:p>
            <a:pPr defTabSz="931774">
              <a:defRPr/>
            </a:pPr>
            <a:endParaRPr lang="en-US" b="1" i="0" baseline="0" dirty="0" smtClean="0">
              <a:solidFill>
                <a:schemeClr val="bg1"/>
              </a:solidFill>
            </a:endParaRPr>
          </a:p>
          <a:p>
            <a:pPr algn="ctr"/>
            <a:r>
              <a:rPr lang="en-US" i="0" dirty="0" smtClean="0">
                <a:solidFill>
                  <a:schemeClr val="bg1"/>
                </a:solidFill>
              </a:rPr>
              <a:t>*Contact Sarah Ladd,</a:t>
            </a:r>
            <a:r>
              <a:rPr lang="en-US" i="0" baseline="0" dirty="0" smtClean="0">
                <a:solidFill>
                  <a:schemeClr val="bg1"/>
                </a:solidFill>
              </a:rPr>
              <a:t> DHS Child Protection Program Coordinator for more information or assistance with this new response*</a:t>
            </a:r>
          </a:p>
          <a:p>
            <a:endParaRPr lang="en-US" b="1" dirty="0">
              <a:latin typeface="+mn-lt"/>
            </a:endParaRPr>
          </a:p>
          <a:p>
            <a:r>
              <a:rPr lang="en-US" b="1" dirty="0">
                <a:latin typeface="+mn-lt"/>
              </a:rPr>
              <a:t>Sarah K. Ladd, JD Esq.</a:t>
            </a:r>
            <a:endParaRPr lang="en-US" dirty="0">
              <a:latin typeface="+mn-lt"/>
            </a:endParaRPr>
          </a:p>
          <a:p>
            <a:r>
              <a:rPr lang="en-US" dirty="0">
                <a:latin typeface="+mn-lt"/>
              </a:rPr>
              <a:t>Human Trafficking Child Protection Program Coordinator | </a:t>
            </a:r>
          </a:p>
          <a:p>
            <a:r>
              <a:rPr lang="en-US" dirty="0">
                <a:latin typeface="+mn-lt"/>
              </a:rPr>
              <a:t>Child Safety and Prevention Unit</a:t>
            </a:r>
          </a:p>
          <a:p>
            <a:r>
              <a:rPr lang="en-US" b="1" dirty="0">
                <a:latin typeface="+mn-lt"/>
              </a:rPr>
              <a:t>Minnesota Department of Human Services</a:t>
            </a:r>
            <a:endParaRPr lang="en-US" dirty="0">
              <a:latin typeface="+mn-lt"/>
            </a:endParaRPr>
          </a:p>
          <a:p>
            <a:r>
              <a:rPr lang="en-US" dirty="0">
                <a:latin typeface="+mn-lt"/>
              </a:rPr>
              <a:t>444 Lafayette Road North</a:t>
            </a:r>
          </a:p>
          <a:p>
            <a:r>
              <a:rPr lang="en-US" dirty="0">
                <a:latin typeface="+mn-lt"/>
              </a:rPr>
              <a:t>St. Paul, MN 55155</a:t>
            </a:r>
          </a:p>
          <a:p>
            <a:r>
              <a:rPr lang="en-US" dirty="0">
                <a:latin typeface="+mn-lt"/>
              </a:rPr>
              <a:t>Voice (651) 431-4702</a:t>
            </a:r>
          </a:p>
          <a:p>
            <a:r>
              <a:rPr lang="en-US" dirty="0">
                <a:latin typeface="+mn-lt"/>
              </a:rPr>
              <a:t>Cell phone (920) 530-8388 (for urgent matters)</a:t>
            </a:r>
          </a:p>
          <a:p>
            <a:r>
              <a:rPr lang="en-US" u="sng" dirty="0">
                <a:latin typeface="+mn-lt"/>
                <a:hlinkClick r:id="rId3"/>
              </a:rPr>
              <a:t>Sarah.ladd@state.mn.us</a:t>
            </a:r>
            <a:endParaRPr lang="en-US" i="0" dirty="0" smtClean="0">
              <a:solidFill>
                <a:schemeClr val="bg1"/>
              </a:solidFill>
            </a:endParaRPr>
          </a:p>
          <a:p>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53856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see some examples in the handout but I also wanted to share some key examples here: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NEW SAFE HARBOR YOUTH OUTREACH MATERIALS INCLUDE: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rgbClr val="FF0000"/>
                </a:solidFill>
                <a:latin typeface="+mn-lt"/>
                <a:ea typeface="+mn-ea"/>
                <a:cs typeface="+mn-cs"/>
              </a:rPr>
              <a:t>28 different fillable/customizable posters </a:t>
            </a:r>
            <a:r>
              <a:rPr lang="en-US" sz="1200" b="0" i="0" u="none" strike="noStrike" kern="1200" baseline="0" dirty="0" smtClean="0">
                <a:solidFill>
                  <a:schemeClr val="tx1"/>
                </a:solidFill>
                <a:latin typeface="+mn-lt"/>
                <a:ea typeface="+mn-ea"/>
                <a:cs typeface="+mn-cs"/>
              </a:rPr>
              <a:t>that grantees can customize representing imagery and messaging from</a:t>
            </a:r>
          </a:p>
          <a:p>
            <a:r>
              <a:rPr lang="en-US" sz="1200" b="0" i="0" u="none" strike="noStrike" kern="1200" baseline="0" dirty="0" smtClean="0">
                <a:solidFill>
                  <a:schemeClr val="tx1"/>
                </a:solidFill>
                <a:latin typeface="+mn-lt"/>
                <a:ea typeface="+mn-ea"/>
                <a:cs typeface="+mn-cs"/>
              </a:rPr>
              <a:t>youth survivors across the state – including culturally specific posters for LGBTQ, African American, Native, Hmong,</a:t>
            </a:r>
          </a:p>
          <a:p>
            <a:r>
              <a:rPr lang="en-US" sz="1200" b="0" i="0" u="none" strike="noStrike" kern="1200" baseline="0" dirty="0" smtClean="0">
                <a:solidFill>
                  <a:schemeClr val="tx1"/>
                </a:solidFill>
                <a:latin typeface="+mn-lt"/>
                <a:ea typeface="+mn-ea"/>
                <a:cs typeface="+mn-cs"/>
              </a:rPr>
              <a:t>Somali and Latino youth.</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Safe Harbor 5 x 7 Outreach Card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Safe Harbor business card size outreach cards </a:t>
            </a:r>
            <a:r>
              <a:rPr lang="en-US" sz="1200" b="0" i="0" u="none" strike="noStrike" kern="1200" baseline="0" dirty="0" smtClean="0">
                <a:solidFill>
                  <a:schemeClr val="tx1"/>
                </a:solidFill>
                <a:latin typeface="+mn-lt"/>
                <a:ea typeface="+mn-ea"/>
                <a:cs typeface="+mn-cs"/>
              </a:rPr>
              <a:t>– two versions (one with the sexual exploitation definition and one</a:t>
            </a:r>
          </a:p>
          <a:p>
            <a:r>
              <a:rPr lang="en-US" sz="1200" b="0" i="0" u="none" strike="noStrike" kern="1200" baseline="0" dirty="0" smtClean="0">
                <a:solidFill>
                  <a:schemeClr val="tx1"/>
                </a:solidFill>
                <a:latin typeface="+mn-lt"/>
                <a:ea typeface="+mn-ea"/>
                <a:cs typeface="+mn-cs"/>
              </a:rPr>
              <a:t>without).</a:t>
            </a:r>
          </a:p>
          <a:p>
            <a:r>
              <a:rPr lang="en-US" sz="1200" b="0" i="0" u="none" strike="noStrike" kern="1200" baseline="0" dirty="0" smtClean="0">
                <a:solidFill>
                  <a:schemeClr val="tx1"/>
                </a:solidFill>
                <a:latin typeface="+mn-lt"/>
                <a:ea typeface="+mn-ea"/>
                <a:cs typeface="+mn-cs"/>
              </a:rPr>
              <a:t>• The official Safe Harbor main posters – three versions – grantee fillable version, Day One text and call numbers</a:t>
            </a:r>
          </a:p>
          <a:p>
            <a:r>
              <a:rPr lang="en-US" sz="1200" b="0" i="0" u="none" strike="noStrike" kern="1200" baseline="0" dirty="0" smtClean="0">
                <a:solidFill>
                  <a:schemeClr val="tx1"/>
                </a:solidFill>
                <a:latin typeface="+mn-lt"/>
                <a:ea typeface="+mn-ea"/>
                <a:cs typeface="+mn-cs"/>
              </a:rPr>
              <a:t>version, and a tear off version with Day One text number (these are in addition to the fillable posters noted above).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Safe Harbor stickers</a:t>
            </a:r>
            <a:r>
              <a:rPr lang="en-US" sz="1200" b="0" i="0" u="none" strike="noStrike" kern="1200" baseline="0" dirty="0" smtClean="0">
                <a:solidFill>
                  <a:schemeClr val="tx1"/>
                </a:solidFill>
                <a:latin typeface="+mn-lt"/>
                <a:ea typeface="+mn-ea"/>
                <a:cs typeface="+mn-cs"/>
              </a:rPr>
              <a:t> (sized 1 ¼ x 2 ½ -- to be used by grantees on any type of outreach material) that will allow</a:t>
            </a:r>
          </a:p>
          <a:p>
            <a:r>
              <a:rPr lang="en-US" sz="1200" b="0" i="0" u="none" strike="noStrike" kern="1200" baseline="0" dirty="0" smtClean="0">
                <a:solidFill>
                  <a:schemeClr val="tx1"/>
                </a:solidFill>
                <a:latin typeface="+mn-lt"/>
                <a:ea typeface="+mn-ea"/>
                <a:cs typeface="+mn-cs"/>
              </a:rPr>
              <a:t>providers and outreach workers across the state to put a streamlined contact number on any outreach tool/material</a:t>
            </a:r>
          </a:p>
          <a:p>
            <a:r>
              <a:rPr lang="en-US" sz="1200" b="0" i="0" u="none" strike="noStrike" kern="1200" baseline="0" dirty="0" smtClean="0">
                <a:solidFill>
                  <a:schemeClr val="tx1"/>
                </a:solidFill>
                <a:latin typeface="+mn-lt"/>
                <a:ea typeface="+mn-ea"/>
                <a:cs typeface="+mn-cs"/>
              </a:rPr>
              <a:t>with a central number (Day One text line included)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Safe Harbor silicone awareness bracelets </a:t>
            </a:r>
            <a:r>
              <a:rPr lang="en-US" sz="1200" b="0" i="0" u="none" strike="noStrike" kern="1200" baseline="0" dirty="0" smtClean="0">
                <a:solidFill>
                  <a:schemeClr val="tx1"/>
                </a:solidFill>
                <a:latin typeface="+mn-lt"/>
                <a:ea typeface="+mn-ea"/>
                <a:cs typeface="+mn-cs"/>
              </a:rPr>
              <a:t>– with a discreet message (SH4Y – which is an acronym for Safe Harbor for</a:t>
            </a:r>
          </a:p>
          <a:p>
            <a:r>
              <a:rPr lang="en-US" sz="1200" b="0" i="0" u="none" strike="noStrike" kern="1200" baseline="0" dirty="0" smtClean="0">
                <a:solidFill>
                  <a:schemeClr val="tx1"/>
                </a:solidFill>
                <a:latin typeface="+mn-lt"/>
                <a:ea typeface="+mn-ea"/>
                <a:cs typeface="+mn-cs"/>
              </a:rPr>
              <a:t>Youth – or you) on the front that advocates can explain to youth, and the Day One text number discreetly placed on</a:t>
            </a:r>
          </a:p>
          <a:p>
            <a:r>
              <a:rPr lang="en-US" sz="1200" b="0" i="0" u="none" strike="noStrike" kern="1200" baseline="0" dirty="0" smtClean="0">
                <a:solidFill>
                  <a:schemeClr val="tx1"/>
                </a:solidFill>
                <a:latin typeface="+mn-lt"/>
                <a:ea typeface="+mn-ea"/>
                <a:cs typeface="+mn-cs"/>
              </a:rPr>
              <a:t>the inside.</a:t>
            </a:r>
          </a:p>
          <a:p>
            <a:r>
              <a:rPr lang="en-US" sz="1200" b="0" i="0" u="none" strike="noStrike" kern="1200" baseline="0" dirty="0" smtClean="0">
                <a:solidFill>
                  <a:schemeClr val="tx1"/>
                </a:solidFill>
                <a:latin typeface="+mn-lt"/>
                <a:ea typeface="+mn-ea"/>
                <a:cs typeface="+mn-cs"/>
              </a:rPr>
              <a:t>• 2-page Safe Harbor handouts for Parent and Professionals.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420EF-3DD2-4F44-A6DB-8B3104AB3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89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posters include a p</a:t>
            </a:r>
            <a:r>
              <a:rPr lang="en-US" dirty="0" smtClean="0"/>
              <a:t>revention</a:t>
            </a:r>
            <a:r>
              <a:rPr lang="en-US" baseline="0" dirty="0" smtClean="0"/>
              <a:t> focus, trying to intervene before the harm has occurred and interrupt the means by which traffickers target youth.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420EF-3DD2-4F44-A6DB-8B3104AB3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9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r>
              <a:rPr lang="en-US" baseline="0" dirty="0" smtClean="0"/>
              <a:t> also worked specific communities to make materials culturally relevant and diverse.  </a:t>
            </a:r>
          </a:p>
          <a:p>
            <a:endParaRPr lang="en-US" baseline="0" dirty="0" smtClean="0"/>
          </a:p>
          <a:p>
            <a:r>
              <a:rPr lang="en-US" baseline="0" dirty="0" smtClean="0"/>
              <a:t>(Advocates in these communities help identify posters and messages that would be relevant and we will be translating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420EF-3DD2-4F44-A6DB-8B3104AB3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39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1/22/2018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1/22/2018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1/22/2018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1/22/2018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1/22/2018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1/22/2018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1/22/2018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1/22/2018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1/22/2018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1/22/2018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1/22/2018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1/22/2018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1/22/2018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1/22/2018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1/22/2018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1/22/2018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1/22/2018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SAFE HARBOR | mn.gov/dhs</a:t>
            </a:r>
            <a:endParaRPr lang="en-US" dirty="0"/>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29069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100FC7-CF53-874E-BE35-BE7B3342425E}"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36B93-B896-6142-920F-3D07502EC60F}" type="slidenum">
              <a:rPr lang="en-US" smtClean="0"/>
              <a:t>‹#›</a:t>
            </a:fld>
            <a:endParaRPr lang="en-US"/>
          </a:p>
        </p:txBody>
      </p:sp>
    </p:spTree>
    <p:extLst>
      <p:ext uri="{BB962C8B-B14F-4D97-AF65-F5344CB8AC3E}">
        <p14:creationId xmlns:p14="http://schemas.microsoft.com/office/powerpoint/2010/main" val="774387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07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524002" y="2057400"/>
            <a:ext cx="9143999" cy="3886200"/>
          </a:xfrm>
        </p:spPr>
        <p:txBody>
          <a:bodyPr/>
          <a:lstStyle>
            <a:lvl1pPr>
              <a:defRPr baseline="0"/>
            </a:lvl1pPr>
            <a:lvl2pPr>
              <a:defRPr baseline="0"/>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1/22/2018</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10" name="Title 1"/>
          <p:cNvSpPr>
            <a:spLocks noGrp="1"/>
          </p:cNvSpPr>
          <p:nvPr>
            <p:ph type="title" hasCustomPrompt="1"/>
          </p:nvPr>
        </p:nvSpPr>
        <p:spPr>
          <a:xfrm>
            <a:off x="609601" y="457200"/>
            <a:ext cx="10973999" cy="1381028"/>
          </a:xfrm>
        </p:spPr>
        <p:txBody>
          <a:bodyPr anchor="b" anchorCtr="0"/>
          <a:lstStyle>
            <a:lvl1pPr>
              <a:lnSpc>
                <a:spcPct val="100000"/>
              </a:lnSpc>
              <a:defRPr lang="en-US" sz="4800" baseline="0" dirty="0"/>
            </a:lvl1pPr>
          </a:lstStyle>
          <a:p>
            <a:r>
              <a:rPr lang="en-US" dirty="0" smtClean="0"/>
              <a:t>Slide headline</a:t>
            </a:r>
            <a:endParaRPr lang="en-US" dirty="0"/>
          </a:p>
        </p:txBody>
      </p:sp>
    </p:spTree>
    <p:extLst>
      <p:ext uri="{BB962C8B-B14F-4D97-AF65-F5344CB8AC3E}">
        <p14:creationId xmlns:p14="http://schemas.microsoft.com/office/powerpoint/2010/main" val="42184509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p15:clr>
            <a:srgbClr val="FBAE40"/>
          </p15:clr>
        </p15:guide>
        <p15:guide id="2" pos="720">
          <p15:clr>
            <a:srgbClr val="FBAE40"/>
          </p15:clr>
        </p15:guide>
        <p15:guide id="3" pos="50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1/22/2018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1/22/2018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1/22/2018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1" r:id="rId50"/>
    <p:sldLayoutId id="2147483822" r:id="rId51"/>
    <p:sldLayoutId id="2147483823" r:id="rId52"/>
    <p:sldLayoutId id="2147483824" r:id="rId5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Sarah.Ladd@state.mn.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dhs.gov/safeharbo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state.mn.us/divs/healthimprovement/programs-initiatives/in-communities/safeharbor.html"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www.mnhttf.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health.state.mn.us/injury/topic/safeharbo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3777813"/>
            <a:ext cx="9144000" cy="1364030"/>
          </a:xfrm>
        </p:spPr>
        <p:txBody>
          <a:bodyPr>
            <a:normAutofit fontScale="90000"/>
          </a:bodyPr>
          <a:lstStyle/>
          <a:p>
            <a:r>
              <a:rPr lang="en-US" dirty="0" smtClean="0"/>
              <a:t/>
            </a:r>
            <a:br>
              <a:rPr lang="en-US" dirty="0" smtClean="0"/>
            </a:br>
            <a:r>
              <a:rPr lang="en-US" i="1" dirty="0" smtClean="0"/>
              <a:t>Safe Harbor in a Storm:</a:t>
            </a:r>
            <a:br>
              <a:rPr lang="en-US" i="1" dirty="0" smtClean="0"/>
            </a:br>
            <a:r>
              <a:rPr lang="en-US" i="1" dirty="0" smtClean="0"/>
              <a:t>MN Response for Youth Who Are Sexually Exploited</a:t>
            </a:r>
            <a:br>
              <a:rPr lang="en-US" i="1" dirty="0" smtClean="0"/>
            </a:br>
            <a:endParaRPr lang="en-US" sz="3100" i="1" dirty="0"/>
          </a:p>
        </p:txBody>
      </p:sp>
      <p:sp>
        <p:nvSpPr>
          <p:cNvPr id="2" name="Text Placeholder 1"/>
          <p:cNvSpPr>
            <a:spLocks noGrp="1"/>
          </p:cNvSpPr>
          <p:nvPr>
            <p:ph type="body" sz="quarter" idx="14"/>
          </p:nvPr>
        </p:nvSpPr>
        <p:spPr>
          <a:xfrm>
            <a:off x="1205948" y="5708374"/>
            <a:ext cx="10508974" cy="1295400"/>
          </a:xfrm>
        </p:spPr>
        <p:txBody>
          <a:bodyPr>
            <a:normAutofit fontScale="77500" lnSpcReduction="20000"/>
          </a:bodyPr>
          <a:lstStyle/>
          <a:p>
            <a:r>
              <a:rPr lang="en-US" sz="3000" b="1" dirty="0" smtClean="0"/>
              <a:t>Paula Schaefer</a:t>
            </a:r>
            <a:r>
              <a:rPr lang="en-US" sz="3000" dirty="0" smtClean="0">
                <a:solidFill>
                  <a:schemeClr val="accent2"/>
                </a:solidFill>
              </a:rPr>
              <a:t>|</a:t>
            </a:r>
            <a:r>
              <a:rPr lang="en-US" sz="3000" dirty="0" smtClean="0"/>
              <a:t> MDH</a:t>
            </a:r>
            <a:r>
              <a:rPr lang="en-US" sz="3000" b="1" dirty="0" smtClean="0"/>
              <a:t>       Heidi Kopischke</a:t>
            </a:r>
            <a:r>
              <a:rPr lang="en-US" sz="3000" dirty="0" smtClean="0">
                <a:solidFill>
                  <a:srgbClr val="78BE21"/>
                </a:solidFill>
              </a:rPr>
              <a:t>|</a:t>
            </a:r>
            <a:r>
              <a:rPr lang="en-US" sz="3000" dirty="0" smtClean="0">
                <a:solidFill>
                  <a:srgbClr val="003865"/>
                </a:solidFill>
              </a:rPr>
              <a:t> The Link</a:t>
            </a:r>
          </a:p>
          <a:p>
            <a:pPr>
              <a:buClr>
                <a:srgbClr val="003865"/>
              </a:buClr>
            </a:pPr>
            <a:r>
              <a:rPr lang="en-US" sz="3000" b="1" dirty="0" smtClean="0">
                <a:solidFill>
                  <a:srgbClr val="003865"/>
                </a:solidFill>
              </a:rPr>
              <a:t>Brandy Maddox</a:t>
            </a:r>
            <a:r>
              <a:rPr lang="en-US" sz="3000" dirty="0" smtClean="0">
                <a:solidFill>
                  <a:srgbClr val="78BE21"/>
                </a:solidFill>
              </a:rPr>
              <a:t>|</a:t>
            </a:r>
            <a:r>
              <a:rPr lang="en-US" sz="3000" dirty="0" smtClean="0">
                <a:solidFill>
                  <a:srgbClr val="003865"/>
                </a:solidFill>
              </a:rPr>
              <a:t> The Link      </a:t>
            </a:r>
            <a:r>
              <a:rPr lang="en-US" sz="3000" b="1" dirty="0" smtClean="0">
                <a:solidFill>
                  <a:srgbClr val="003865"/>
                </a:solidFill>
              </a:rPr>
              <a:t>Trevor Berberick</a:t>
            </a:r>
            <a:r>
              <a:rPr lang="en-US" sz="3000" dirty="0" smtClean="0">
                <a:solidFill>
                  <a:srgbClr val="78BE21"/>
                </a:solidFill>
              </a:rPr>
              <a:t>|</a:t>
            </a:r>
            <a:r>
              <a:rPr lang="en-US" sz="3000" dirty="0" smtClean="0">
                <a:solidFill>
                  <a:srgbClr val="003865"/>
                </a:solidFill>
              </a:rPr>
              <a:t> Midwest Children’s Resource Center</a:t>
            </a:r>
            <a:endParaRPr lang="en-US" sz="3000" dirty="0">
              <a:solidFill>
                <a:srgbClr val="003865"/>
              </a:solidFill>
            </a:endParaRPr>
          </a:p>
          <a:p>
            <a:pPr>
              <a:buClr>
                <a:srgbClr val="003865"/>
              </a:buClr>
            </a:pPr>
            <a:endParaRPr lang="en-US" sz="3000" dirty="0">
              <a:solidFill>
                <a:srgbClr val="003865"/>
              </a:solidFill>
            </a:endParaRPr>
          </a:p>
          <a:p>
            <a:pPr lvl="0">
              <a:buClr>
                <a:srgbClr val="003865"/>
              </a:buClr>
            </a:pPr>
            <a:endParaRPr lang="en-US" sz="3000" dirty="0">
              <a:solidFill>
                <a:srgbClr val="003865"/>
              </a:solidFill>
            </a:endParaRPr>
          </a:p>
        </p:txBody>
      </p:sp>
      <p:pic>
        <p:nvPicPr>
          <p:cNvPr id="5" name="MN.IT Services Logo" descr="Minnesota Department of Heal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534" y="2188816"/>
            <a:ext cx="4252935" cy="610450"/>
          </a:xfrm>
          <a:prstGeom prst="rect">
            <a:avLst/>
          </a:prstGeom>
        </p:spPr>
      </p:pic>
    </p:spTree>
    <p:extLst>
      <p:ext uri="{BB962C8B-B14F-4D97-AF65-F5344CB8AC3E}">
        <p14:creationId xmlns:p14="http://schemas.microsoft.com/office/powerpoint/2010/main" val="919815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30" y="362504"/>
            <a:ext cx="4064000" cy="914400"/>
          </a:xfrm>
        </p:spPr>
        <p:txBody>
          <a:bodyPr>
            <a:normAutofit fontScale="90000"/>
          </a:bodyPr>
          <a:lstStyle/>
          <a:p>
            <a:pPr algn="ctr"/>
            <a:r>
              <a:rPr lang="en-US" dirty="0" smtClean="0"/>
              <a:t>Minnesota’s Child </a:t>
            </a:r>
            <a:br>
              <a:rPr lang="en-US" dirty="0" smtClean="0"/>
            </a:br>
            <a:r>
              <a:rPr lang="en-US" dirty="0" smtClean="0"/>
              <a:t>Protection Response to Sex Trafficking</a:t>
            </a:r>
            <a:endParaRPr lang="en-US" dirty="0"/>
          </a:p>
        </p:txBody>
      </p:sp>
      <p:graphicFrame>
        <p:nvGraphicFramePr>
          <p:cNvPr id="11" name="Content Placeholder 10"/>
          <p:cNvGraphicFramePr>
            <a:graphicFrameLocks noGrp="1"/>
          </p:cNvGraphicFramePr>
          <p:nvPr>
            <p:ph sz="quarter" idx="10"/>
            <p:extLst>
              <p:ext uri="{D42A27DB-BD31-4B8C-83A1-F6EECF244321}">
                <p14:modId xmlns:p14="http://schemas.microsoft.com/office/powerpoint/2010/main" val="1552612564"/>
              </p:ext>
            </p:extLst>
          </p:nvPr>
        </p:nvGraphicFramePr>
        <p:xfrm>
          <a:off x="419100" y="4525963"/>
          <a:ext cx="11315700" cy="161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
          </p:nvPr>
        </p:nvSpPr>
        <p:spPr/>
        <p:txBody>
          <a:bodyPr/>
          <a:lstStyle/>
          <a:p>
            <a:fld id="{48F63A3B-78C7-47BE-AE5E-E10140E04643}" type="slidenum">
              <a:rPr lang="en-US" smtClean="0"/>
              <a:pPr/>
              <a:t>10</a:t>
            </a:fld>
            <a:endParaRPr lang="en-US" dirty="0"/>
          </a:p>
        </p:txBody>
      </p:sp>
      <p:sp>
        <p:nvSpPr>
          <p:cNvPr id="9" name="Oval 8"/>
          <p:cNvSpPr/>
          <p:nvPr/>
        </p:nvSpPr>
        <p:spPr>
          <a:xfrm>
            <a:off x="4379976" y="109728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Child Protection Response</a:t>
            </a:r>
          </a:p>
        </p:txBody>
      </p:sp>
      <p:sp>
        <p:nvSpPr>
          <p:cNvPr id="13" name="Oval 12"/>
          <p:cNvSpPr/>
          <p:nvPr/>
        </p:nvSpPr>
        <p:spPr>
          <a:xfrm>
            <a:off x="7170928" y="2621519"/>
            <a:ext cx="1982724" cy="1809432"/>
          </a:xfrm>
          <a:prstGeom prst="ellipse">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a:t>
            </a:r>
          </a:p>
          <a:p>
            <a:pPr algn="ctr"/>
            <a:r>
              <a:rPr lang="en-US" b="1" dirty="0" smtClean="0"/>
              <a:t>Reporting</a:t>
            </a:r>
            <a:endParaRPr lang="en-US" b="1" dirty="0"/>
          </a:p>
        </p:txBody>
      </p:sp>
      <p:sp>
        <p:nvSpPr>
          <p:cNvPr id="14" name="Oval 13"/>
          <p:cNvSpPr/>
          <p:nvPr/>
        </p:nvSpPr>
        <p:spPr>
          <a:xfrm>
            <a:off x="5086604" y="215908"/>
            <a:ext cx="1978152" cy="1843089"/>
          </a:xfrm>
          <a:prstGeom prst="ellipse">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Training for Child Protection/Welfare Workers</a:t>
            </a:r>
          </a:p>
        </p:txBody>
      </p:sp>
      <p:sp>
        <p:nvSpPr>
          <p:cNvPr id="8" name="Oval 7"/>
          <p:cNvSpPr/>
          <p:nvPr/>
        </p:nvSpPr>
        <p:spPr>
          <a:xfrm>
            <a:off x="3035300" y="2505234"/>
            <a:ext cx="2051304" cy="1915240"/>
          </a:xfrm>
          <a:prstGeom prst="ellipse">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Coordination with Safe Harbor and Systems Response</a:t>
            </a:r>
            <a:endParaRPr lang="en-US" b="1" dirty="0"/>
          </a:p>
        </p:txBody>
      </p:sp>
      <p:sp>
        <p:nvSpPr>
          <p:cNvPr id="3" name="TextBox 2"/>
          <p:cNvSpPr txBox="1"/>
          <p:nvPr/>
        </p:nvSpPr>
        <p:spPr>
          <a:xfrm>
            <a:off x="3035300" y="6364909"/>
            <a:ext cx="6867652" cy="430887"/>
          </a:xfrm>
          <a:prstGeom prst="rect">
            <a:avLst/>
          </a:prstGeom>
          <a:noFill/>
        </p:spPr>
        <p:txBody>
          <a:bodyPr wrap="square" rtlCol="0">
            <a:spAutoFit/>
          </a:bodyPr>
          <a:lstStyle/>
          <a:p>
            <a:r>
              <a:rPr lang="en-US" sz="2200" b="1" dirty="0" smtClean="0">
                <a:hlinkClick r:id="rId8"/>
              </a:rPr>
              <a:t>Sarah.Ladd@state.mn.us</a:t>
            </a:r>
            <a:r>
              <a:rPr lang="en-US" sz="2200" b="1" dirty="0"/>
              <a:t> </a:t>
            </a:r>
            <a:r>
              <a:rPr lang="en-US" sz="2200" b="1" dirty="0" smtClean="0"/>
              <a:t>       </a:t>
            </a:r>
            <a:r>
              <a:rPr lang="en-US" sz="2200" b="1" dirty="0" smtClean="0">
                <a:hlinkClick r:id="rId9"/>
              </a:rPr>
              <a:t>www.dhs.gov/safeharbor</a:t>
            </a:r>
            <a:r>
              <a:rPr lang="en-US" sz="2200" b="1" dirty="0" smtClean="0"/>
              <a:t> </a:t>
            </a:r>
            <a:endParaRPr lang="en-US" sz="2200" b="1" dirty="0"/>
          </a:p>
        </p:txBody>
      </p:sp>
    </p:spTree>
    <p:extLst>
      <p:ext uri="{BB962C8B-B14F-4D97-AF65-F5344CB8AC3E}">
        <p14:creationId xmlns:p14="http://schemas.microsoft.com/office/powerpoint/2010/main" val="338933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9106" y="486887"/>
            <a:ext cx="17602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rPr>
              <a:t>SAFE HARBOR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smtClean="0">
                <a:ln>
                  <a:noFill/>
                </a:ln>
                <a:solidFill>
                  <a:srgbClr val="003865"/>
                </a:solidFill>
                <a:effectLst/>
                <a:uLnTx/>
                <a:uFillTx/>
                <a:latin typeface="Calibri" panose="020F0502020204030204"/>
                <a:ea typeface="+mn-ea"/>
                <a:cs typeface="+mn-cs"/>
              </a:rPr>
              <a:t>PRIMARY OUTREACH</a:t>
            </a:r>
            <a:endPar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rPr>
              <a:t>MATERIALS </a:t>
            </a:r>
            <a:r>
              <a:rPr kumimoji="0" lang="en-US" sz="1800" b="1" i="0" u="none" strike="noStrike" kern="1200" cap="none" spc="100" normalizeH="0" baseline="0" noProof="0" dirty="0" smtClean="0">
                <a:ln>
                  <a:noFill/>
                </a:ln>
                <a:solidFill>
                  <a:srgbClr val="003865"/>
                </a:solidFill>
                <a:effectLst/>
                <a:uLnTx/>
                <a:uFillTx/>
                <a:latin typeface="Calibri" panose="020F0502020204030204"/>
                <a:ea typeface="+mn-ea"/>
                <a:cs typeface="+mn-cs"/>
              </a:rPr>
              <a:t>/</a:t>
            </a:r>
            <a:endPar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0" dirty="0">
              <a:ln>
                <a:noFill/>
              </a:ln>
              <a:solidFill>
                <a:srgbClr val="003865"/>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846" y="545256"/>
            <a:ext cx="1952703" cy="2733784"/>
          </a:xfrm>
          <a:prstGeom prst="rect">
            <a:avLst/>
          </a:prstGeom>
          <a:effectLst>
            <a:outerShdw blurRad="50800" dist="76200" algn="l" rotWithShape="0">
              <a:prstClr val="black">
                <a:alpha val="40000"/>
              </a:prstClr>
            </a:outerShdw>
          </a:effectLst>
          <a:scene3d>
            <a:camera prst="orthographicFront"/>
            <a:lightRig rig="threePt" dir="t">
              <a:rot lat="0" lon="0" rev="0"/>
            </a:lightRig>
          </a:scene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6205" y="724140"/>
            <a:ext cx="2661820" cy="1901300"/>
          </a:xfrm>
          <a:prstGeom prst="rect">
            <a:avLst/>
          </a:prstGeom>
          <a:effectLst>
            <a:outerShdw blurRad="50800" dist="76200" algn="l" rotWithShape="0">
              <a:prstClr val="black">
                <a:alpha val="40000"/>
              </a:prstClr>
            </a:outerShdw>
          </a:effectLst>
          <a:scene3d>
            <a:camera prst="orthographicFront"/>
            <a:lightRig rig="threePt" dir="t">
              <a:rot lat="0" lon="0" rev="0"/>
            </a:lightRig>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610" y="5832610"/>
            <a:ext cx="1307939" cy="652225"/>
          </a:xfrm>
          <a:prstGeom prst="rect">
            <a:avLst/>
          </a:prstGeom>
          <a:effectLst>
            <a:outerShdw blurRad="50800" dist="76200" algn="l" rotWithShape="0">
              <a:prstClr val="black">
                <a:alpha val="40000"/>
              </a:prstClr>
            </a:outerShdw>
          </a:effectLst>
          <a:scene3d>
            <a:camera prst="orthographicFront"/>
            <a:lightRig rig="threePt" dir="t">
              <a:rot lat="0" lon="0" rev="0"/>
            </a:lightRig>
          </a:scene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0942" y="3991695"/>
            <a:ext cx="1857994" cy="1061711"/>
          </a:xfrm>
          <a:prstGeom prst="rect">
            <a:avLst/>
          </a:prstGeom>
          <a:effectLst>
            <a:outerShdw blurRad="50800" dist="76200" algn="l" rotWithShape="0">
              <a:prstClr val="black">
                <a:alpha val="40000"/>
              </a:prstClr>
            </a:outerShdw>
          </a:effectLst>
          <a:scene3d>
            <a:camera prst="orthographicFront"/>
            <a:lightRig rig="threePt" dir="t">
              <a:rot lat="0" lon="0" rev="0"/>
            </a:lightRig>
          </a:scene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3497" y="3745883"/>
            <a:ext cx="1817366" cy="1038495"/>
          </a:xfrm>
          <a:prstGeom prst="rect">
            <a:avLst/>
          </a:prstGeom>
          <a:effectLst>
            <a:outerShdw blurRad="50800" dist="76200" algn="l" rotWithShape="0">
              <a:prstClr val="black">
                <a:alpha val="40000"/>
              </a:prstClr>
            </a:outerShdw>
          </a:effectLst>
          <a:scene3d>
            <a:camera prst="orthographicFront"/>
            <a:lightRig rig="threePt" dir="t">
              <a:rot lat="0" lon="0" rev="0"/>
            </a:lightRig>
          </a:scene3d>
        </p:spPr>
      </p:pic>
      <p:sp>
        <p:nvSpPr>
          <p:cNvPr id="2" name="TextBox 1"/>
          <p:cNvSpPr txBox="1"/>
          <p:nvPr/>
        </p:nvSpPr>
        <p:spPr>
          <a:xfrm>
            <a:off x="6893497" y="346932"/>
            <a:ext cx="2324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panose="020F0502020204030204"/>
                <a:ea typeface="+mn-ea"/>
                <a:cs typeface="+mn-cs"/>
              </a:rPr>
              <a:t>5 X 7 Outreach Card</a:t>
            </a:r>
          </a:p>
        </p:txBody>
      </p:sp>
      <p:sp>
        <p:nvSpPr>
          <p:cNvPr id="9" name="TextBox 8"/>
          <p:cNvSpPr txBox="1"/>
          <p:nvPr/>
        </p:nvSpPr>
        <p:spPr>
          <a:xfrm>
            <a:off x="1985697" y="6271971"/>
            <a:ext cx="4202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Primary Safe Harbor Posters (2 versions)</a:t>
            </a:r>
          </a:p>
        </p:txBody>
      </p:sp>
      <p:sp>
        <p:nvSpPr>
          <p:cNvPr id="11" name="TextBox 10"/>
          <p:cNvSpPr txBox="1"/>
          <p:nvPr/>
        </p:nvSpPr>
        <p:spPr>
          <a:xfrm>
            <a:off x="9415111" y="4547063"/>
            <a:ext cx="19829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panose="020F0502020204030204"/>
                <a:ea typeface="+mn-ea"/>
                <a:cs typeface="+mn-cs"/>
              </a:rPr>
              <a:t>Sticker that will fit on a variety of outreach materials</a:t>
            </a:r>
          </a:p>
        </p:txBody>
      </p:sp>
      <p:sp>
        <p:nvSpPr>
          <p:cNvPr id="13" name="TextBox 12"/>
          <p:cNvSpPr txBox="1"/>
          <p:nvPr/>
        </p:nvSpPr>
        <p:spPr>
          <a:xfrm>
            <a:off x="6802313" y="3099552"/>
            <a:ext cx="27123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panose="020F0502020204030204"/>
                <a:ea typeface="+mn-ea"/>
                <a:cs typeface="+mn-cs"/>
              </a:rPr>
              <a:t>Business card size outreach cards (2 versions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5" name="Picture 14"/>
          <p:cNvPicPr>
            <a:picLocks noChangeAspect="1"/>
          </p:cNvPicPr>
          <p:nvPr/>
        </p:nvPicPr>
        <p:blipFill>
          <a:blip r:embed="rId8"/>
          <a:stretch>
            <a:fillRect/>
          </a:stretch>
        </p:blipFill>
        <p:spPr>
          <a:xfrm>
            <a:off x="2069527" y="312978"/>
            <a:ext cx="4517167" cy="5845745"/>
          </a:xfrm>
          <a:prstGeom prst="rect">
            <a:avLst/>
          </a:prstGeom>
        </p:spPr>
      </p:pic>
    </p:spTree>
    <p:extLst>
      <p:ext uri="{BB962C8B-B14F-4D97-AF65-F5344CB8AC3E}">
        <p14:creationId xmlns:p14="http://schemas.microsoft.com/office/powerpoint/2010/main" val="111923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9106" y="486887"/>
            <a:ext cx="269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003865"/>
                </a:solidFill>
                <a:effectLst/>
                <a:uLnTx/>
                <a:uFillTx/>
                <a:latin typeface="Calibri" panose="020F0502020204030204"/>
                <a:ea typeface="+mn-ea"/>
                <a:cs typeface="+mn-cs"/>
              </a:rPr>
              <a:t>SAFE HARBOR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003865"/>
                </a:solidFill>
                <a:effectLst/>
                <a:uLnTx/>
                <a:uFillTx/>
                <a:latin typeface="Calibri" panose="020F0502020204030204"/>
                <a:ea typeface="+mn-ea"/>
                <a:cs typeface="+mn-cs"/>
              </a:rPr>
              <a:t>POSTER EXAMPLES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668" y="484345"/>
            <a:ext cx="4118657" cy="5330026"/>
          </a:xfrm>
          <a:prstGeom prst="rect">
            <a:avLst/>
          </a:prstGeom>
          <a:effectLst>
            <a:outerShdw blurRad="50800" dist="76200" algn="l"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861" y="486887"/>
            <a:ext cx="4116692" cy="5327484"/>
          </a:xfrm>
          <a:prstGeom prst="rect">
            <a:avLst/>
          </a:prstGeom>
          <a:effectLst>
            <a:outerShdw blurRad="50800" dist="76200" algn="l" rotWithShape="0">
              <a:prstClr val="black">
                <a:alpha val="40000"/>
              </a:prstClr>
            </a:outerShdw>
          </a:effectLst>
        </p:spPr>
      </p:pic>
    </p:spTree>
    <p:extLst>
      <p:ext uri="{BB962C8B-B14F-4D97-AF65-F5344CB8AC3E}">
        <p14:creationId xmlns:p14="http://schemas.microsoft.com/office/powerpoint/2010/main" val="47737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9106" y="486887"/>
            <a:ext cx="2694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003865"/>
                </a:solidFill>
                <a:effectLst/>
                <a:uLnTx/>
                <a:uFillTx/>
                <a:latin typeface="Calibri" panose="020F0502020204030204"/>
                <a:ea typeface="+mn-ea"/>
                <a:cs typeface="+mn-cs"/>
              </a:rPr>
              <a:t>SAFE HARBOR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003865"/>
                </a:solidFill>
                <a:effectLst/>
                <a:uLnTx/>
                <a:uFillTx/>
                <a:latin typeface="Calibri" panose="020F0502020204030204"/>
                <a:ea typeface="+mn-ea"/>
                <a:cs typeface="+mn-cs"/>
              </a:rPr>
              <a:t>POSTER EXAMPLES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668" y="486887"/>
            <a:ext cx="4118832" cy="53302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17" y="486887"/>
            <a:ext cx="4116691" cy="5327482"/>
          </a:xfrm>
          <a:prstGeom prst="rect">
            <a:avLst/>
          </a:prstGeom>
        </p:spPr>
      </p:pic>
    </p:spTree>
    <p:extLst>
      <p:ext uri="{BB962C8B-B14F-4D97-AF65-F5344CB8AC3E}">
        <p14:creationId xmlns:p14="http://schemas.microsoft.com/office/powerpoint/2010/main" val="2765205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7063" y="2500480"/>
            <a:ext cx="4139351" cy="2215991"/>
          </a:xfrm>
          <a:prstGeom prst="rect">
            <a:avLst/>
          </a:prstGeom>
          <a:noFill/>
        </p:spPr>
        <p:txBody>
          <a:bodyPr wrap="square" rtlCol="0">
            <a:spAutoFit/>
          </a:bodyPr>
          <a:lstStyle/>
          <a:p>
            <a:r>
              <a:rPr lang="en-US" sz="2400" b="1" spc="100" dirty="0">
                <a:solidFill>
                  <a:srgbClr val="003865"/>
                </a:solidFill>
                <a:latin typeface="Calibri" panose="020F0502020204030204"/>
              </a:rPr>
              <a:t>MDH Website</a:t>
            </a:r>
          </a:p>
          <a:p>
            <a:endParaRPr lang="en-US" u="sng" dirty="0" smtClean="0"/>
          </a:p>
          <a:p>
            <a:r>
              <a:rPr lang="en-US" sz="2400" u="sng" dirty="0">
                <a:hlinkClick r:id="rId3"/>
              </a:rPr>
              <a:t>http://www.health.state.mn.us/divs/healthimprovement/programs-initiatives/in-communities/safeharbor.html</a:t>
            </a:r>
            <a:endParaRPr lang="en-US" sz="2400" dirty="0"/>
          </a:p>
        </p:txBody>
      </p:sp>
      <p:sp>
        <p:nvSpPr>
          <p:cNvPr id="5" name="TextBox 4"/>
          <p:cNvSpPr txBox="1"/>
          <p:nvPr/>
        </p:nvSpPr>
        <p:spPr>
          <a:xfrm>
            <a:off x="389106" y="486887"/>
            <a:ext cx="51952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smtClean="0">
                <a:ln>
                  <a:noFill/>
                </a:ln>
                <a:solidFill>
                  <a:srgbClr val="003865"/>
                </a:solidFill>
                <a:effectLst/>
                <a:uLnTx/>
                <a:uFillTx/>
                <a:latin typeface="Calibri" panose="020F0502020204030204"/>
                <a:ea typeface="+mn-ea"/>
                <a:cs typeface="+mn-cs"/>
              </a:rPr>
              <a:t>Access Safe</a:t>
            </a:r>
            <a:r>
              <a:rPr kumimoji="0" lang="en-US" sz="2400" b="1" i="0" u="none" strike="noStrike" kern="1200" cap="none" spc="100" normalizeH="0" noProof="0" dirty="0" smtClean="0">
                <a:ln>
                  <a:noFill/>
                </a:ln>
                <a:solidFill>
                  <a:srgbClr val="003865"/>
                </a:solidFill>
                <a:effectLst/>
                <a:uLnTx/>
                <a:uFillTx/>
                <a:latin typeface="Calibri" panose="020F0502020204030204"/>
                <a:ea typeface="+mn-ea"/>
                <a:cs typeface="+mn-cs"/>
              </a:rPr>
              <a:t> Harbor Youth Outreach Materials and Communications Toolkit</a:t>
            </a:r>
            <a:endParaRPr kumimoji="0" lang="en-US" sz="2400" b="1" i="0" u="none" strike="noStrike" kern="1200" cap="none" spc="100" normalizeH="0" baseline="0" noProof="0" dirty="0">
              <a:ln>
                <a:noFill/>
              </a:ln>
              <a:solidFill>
                <a:srgbClr val="003865"/>
              </a:solidFill>
              <a:effectLst/>
              <a:uLnTx/>
              <a:uFillTx/>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285" y="163285"/>
            <a:ext cx="5718621" cy="6291165"/>
          </a:xfrm>
          <a:prstGeom prst="rect">
            <a:avLst/>
          </a:prstGeom>
        </p:spPr>
      </p:pic>
    </p:spTree>
    <p:extLst>
      <p:ext uri="{BB962C8B-B14F-4D97-AF65-F5344CB8AC3E}">
        <p14:creationId xmlns:p14="http://schemas.microsoft.com/office/powerpoint/2010/main" val="2420044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pPr algn="ctr"/>
            <a:r>
              <a:rPr lang="en-US" sz="3200" b="1" dirty="0"/>
              <a:t>Resources</a:t>
            </a:r>
          </a:p>
        </p:txBody>
      </p:sp>
      <p:sp>
        <p:nvSpPr>
          <p:cNvPr id="3" name="Content Placeholder 2"/>
          <p:cNvSpPr>
            <a:spLocks noGrp="1"/>
          </p:cNvSpPr>
          <p:nvPr>
            <p:ph idx="1"/>
          </p:nvPr>
        </p:nvSpPr>
        <p:spPr>
          <a:xfrm>
            <a:off x="848139" y="1557130"/>
            <a:ext cx="10495721" cy="5410200"/>
          </a:xfrm>
        </p:spPr>
        <p:txBody>
          <a:bodyPr>
            <a:normAutofit/>
          </a:bodyPr>
          <a:lstStyle/>
          <a:p>
            <a:pPr>
              <a:lnSpc>
                <a:spcPct val="90000"/>
              </a:lnSpc>
              <a:spcBef>
                <a:spcPts val="1200"/>
              </a:spcBef>
              <a:spcAft>
                <a:spcPts val="200"/>
              </a:spcAft>
              <a:buSzPct val="100000"/>
            </a:pPr>
            <a:r>
              <a:rPr lang="en-US" sz="3000" dirty="0">
                <a:solidFill>
                  <a:schemeClr val="accent1">
                    <a:lumMod val="90000"/>
                    <a:lumOff val="10000"/>
                  </a:schemeClr>
                </a:solidFill>
              </a:rPr>
              <a:t>Minnesota Human Trafficking Task Force </a:t>
            </a:r>
            <a:r>
              <a:rPr lang="en-US" sz="3000" dirty="0">
                <a:solidFill>
                  <a:schemeClr val="accent1">
                    <a:lumMod val="90000"/>
                    <a:lumOff val="10000"/>
                  </a:schemeClr>
                </a:solidFill>
                <a:hlinkClick r:id="rId3"/>
              </a:rPr>
              <a:t>www.mnhttf.org</a:t>
            </a:r>
            <a:r>
              <a:rPr lang="en-US" sz="3000" dirty="0">
                <a:solidFill>
                  <a:schemeClr val="accent1">
                    <a:lumMod val="90000"/>
                    <a:lumOff val="10000"/>
                  </a:schemeClr>
                </a:solidFill>
              </a:rPr>
              <a:t>  </a:t>
            </a:r>
          </a:p>
          <a:p>
            <a:pPr>
              <a:lnSpc>
                <a:spcPct val="90000"/>
              </a:lnSpc>
              <a:spcBef>
                <a:spcPts val="1200"/>
              </a:spcBef>
              <a:spcAft>
                <a:spcPts val="200"/>
              </a:spcAft>
              <a:buSzPct val="100000"/>
            </a:pPr>
            <a:r>
              <a:rPr lang="en-US" sz="3000" dirty="0">
                <a:solidFill>
                  <a:schemeClr val="accent1">
                    <a:lumMod val="90000"/>
                    <a:lumOff val="10000"/>
                  </a:schemeClr>
                </a:solidFill>
              </a:rPr>
              <a:t>Voices of Safe Harbor:  Survivor and Youth Input for Minnesota’s Model Protocol on Sexual Exploitation and Sex Trafficking of Youth  </a:t>
            </a:r>
            <a:r>
              <a:rPr lang="en-US" altLang="en-US" sz="3000" u="sng" dirty="0">
                <a:solidFill>
                  <a:schemeClr val="accent1">
                    <a:lumMod val="90000"/>
                    <a:lumOff val="10000"/>
                  </a:schemeClr>
                </a:solidFill>
              </a:rPr>
              <a:t>mncasa.org</a:t>
            </a:r>
          </a:p>
          <a:p>
            <a:pPr>
              <a:lnSpc>
                <a:spcPct val="90000"/>
              </a:lnSpc>
              <a:spcBef>
                <a:spcPts val="1200"/>
              </a:spcBef>
              <a:spcAft>
                <a:spcPts val="200"/>
              </a:spcAft>
              <a:buSzPct val="100000"/>
            </a:pPr>
            <a:r>
              <a:rPr lang="en-US" sz="3000" dirty="0">
                <a:solidFill>
                  <a:schemeClr val="accent1">
                    <a:lumMod val="90000"/>
                    <a:lumOff val="10000"/>
                  </a:schemeClr>
                </a:solidFill>
              </a:rPr>
              <a:t>Safe Harbor website </a:t>
            </a:r>
            <a:r>
              <a:rPr lang="en-US" sz="3000" dirty="0">
                <a:solidFill>
                  <a:schemeClr val="accent1">
                    <a:lumMod val="90000"/>
                    <a:lumOff val="10000"/>
                  </a:schemeClr>
                </a:solidFill>
                <a:hlinkClick r:id="rId4"/>
              </a:rPr>
              <a:t>www.health.state.mn.us/injury/topic/safeharbor/</a:t>
            </a:r>
            <a:r>
              <a:rPr lang="en-US" sz="3000" dirty="0">
                <a:solidFill>
                  <a:schemeClr val="accent1">
                    <a:lumMod val="90000"/>
                    <a:lumOff val="10000"/>
                  </a:schemeClr>
                </a:solidFill>
              </a:rPr>
              <a:t> </a:t>
            </a:r>
          </a:p>
          <a:p>
            <a:pPr>
              <a:spcBef>
                <a:spcPts val="1200"/>
              </a:spcBef>
            </a:pPr>
            <a:r>
              <a:rPr lang="en-US" sz="3000" dirty="0" smtClean="0">
                <a:solidFill>
                  <a:schemeClr val="accent1">
                    <a:lumMod val="90000"/>
                    <a:lumOff val="10000"/>
                  </a:schemeClr>
                </a:solidFill>
              </a:rPr>
              <a:t>Don’t </a:t>
            </a:r>
            <a:r>
              <a:rPr lang="en-US" sz="3000" dirty="0">
                <a:solidFill>
                  <a:schemeClr val="accent1">
                    <a:lumMod val="90000"/>
                    <a:lumOff val="10000"/>
                  </a:schemeClr>
                </a:solidFill>
              </a:rPr>
              <a:t>Buy It Project, Men As </a:t>
            </a:r>
            <a:r>
              <a:rPr lang="en-US" sz="3000" dirty="0" smtClean="0">
                <a:solidFill>
                  <a:schemeClr val="accent1">
                    <a:lumMod val="90000"/>
                    <a:lumOff val="10000"/>
                  </a:schemeClr>
                </a:solidFill>
              </a:rPr>
              <a:t>Peacemakers</a:t>
            </a:r>
            <a:r>
              <a:rPr lang="en-US" sz="3000" dirty="0">
                <a:solidFill>
                  <a:schemeClr val="accent1">
                    <a:lumMod val="90000"/>
                    <a:lumOff val="10000"/>
                  </a:schemeClr>
                </a:solidFill>
              </a:rPr>
              <a:t>  </a:t>
            </a:r>
            <a:r>
              <a:rPr lang="en-US" sz="3000" u="sng" dirty="0">
                <a:solidFill>
                  <a:schemeClr val="accent1">
                    <a:lumMod val="90000"/>
                    <a:lumOff val="10000"/>
                  </a:schemeClr>
                </a:solidFill>
              </a:rPr>
              <a:t>dontbuyitproject.org</a:t>
            </a:r>
          </a:p>
          <a:p>
            <a:r>
              <a:rPr lang="en-US" sz="3000" dirty="0" smtClean="0">
                <a:solidFill>
                  <a:schemeClr val="accent1">
                    <a:lumMod val="90000"/>
                    <a:lumOff val="10000"/>
                  </a:schemeClr>
                </a:solidFill>
              </a:rPr>
              <a:t>Not </a:t>
            </a:r>
            <a:r>
              <a:rPr lang="en-US" sz="3000" dirty="0">
                <a:solidFill>
                  <a:schemeClr val="accent1">
                    <a:lumMod val="90000"/>
                    <a:lumOff val="10000"/>
                  </a:schemeClr>
                </a:solidFill>
              </a:rPr>
              <a:t>A #Number Human Trafficking Prevention Curriculum for </a:t>
            </a:r>
            <a:r>
              <a:rPr lang="en-US" sz="3000" u="sng" dirty="0">
                <a:solidFill>
                  <a:schemeClr val="accent1">
                    <a:lumMod val="90000"/>
                    <a:lumOff val="10000"/>
                  </a:schemeClr>
                </a:solidFill>
              </a:rPr>
              <a:t>Youthhttps://love146.org/notanumber/</a:t>
            </a:r>
          </a:p>
          <a:p>
            <a:pPr>
              <a:spcBef>
                <a:spcPts val="1200"/>
              </a:spcBef>
            </a:pPr>
            <a:endParaRPr lang="en-US" dirty="0"/>
          </a:p>
          <a:p>
            <a:endParaRPr lang="en-US" dirty="0">
              <a:solidFill>
                <a:schemeClr val="accent1">
                  <a:lumMod val="90000"/>
                  <a:lumOff val="10000"/>
                </a:schemeClr>
              </a:solidFill>
            </a:endParaRPr>
          </a:p>
        </p:txBody>
      </p:sp>
    </p:spTree>
    <p:extLst>
      <p:ext uri="{BB962C8B-B14F-4D97-AF65-F5344CB8AC3E}">
        <p14:creationId xmlns:p14="http://schemas.microsoft.com/office/powerpoint/2010/main" val="20390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4" y="3577707"/>
            <a:ext cx="10515600" cy="1472163"/>
          </a:xfrm>
        </p:spPr>
        <p:txBody>
          <a:bodyPr>
            <a:normAutofit fontScale="90000"/>
          </a:bodyPr>
          <a:lstStyle/>
          <a:p>
            <a:r>
              <a:rPr lang="en-US" sz="5300" dirty="0"/>
              <a:t>Questions</a:t>
            </a:r>
            <a:r>
              <a:rPr lang="en-US" sz="5300" dirty="0" smtClean="0"/>
              <a:t>?</a:t>
            </a:r>
            <a:br>
              <a:rPr lang="en-US" sz="5300" dirty="0" smtClean="0"/>
            </a:br>
            <a:r>
              <a:rPr lang="en-US" sz="5300" dirty="0"/>
              <a:t/>
            </a:r>
            <a:br>
              <a:rPr lang="en-US" sz="5300" dirty="0"/>
            </a:br>
            <a:r>
              <a:rPr lang="en-US" sz="5300" dirty="0" smtClean="0"/>
              <a:t>Thank </a:t>
            </a:r>
            <a:r>
              <a:rPr lang="en-US" sz="5300" dirty="0"/>
              <a:t>you</a:t>
            </a:r>
            <a:r>
              <a:rPr lang="en-US" sz="5300" dirty="0" smtClean="0"/>
              <a:t>!</a:t>
            </a:r>
            <a:br>
              <a:rPr lang="en-US" sz="5300" dirty="0" smtClean="0"/>
            </a:br>
            <a:r>
              <a:rPr lang="en-US" dirty="0" smtClean="0"/>
              <a:t/>
            </a:r>
            <a:br>
              <a:rPr lang="en-US" dirty="0" smtClean="0"/>
            </a:br>
            <a:r>
              <a:rPr lang="en-US" sz="3600" dirty="0" smtClean="0"/>
              <a:t>Paula Schaefer   paula.schaefer@state.mn.us</a:t>
            </a:r>
            <a:r>
              <a:rPr lang="en-US" dirty="0" smtClean="0"/>
              <a:t/>
            </a:r>
            <a:br>
              <a:rPr lang="en-US" dirty="0" smtClean="0"/>
            </a:br>
            <a:r>
              <a:rPr lang="en-US" sz="3600" dirty="0" smtClean="0"/>
              <a:t>Brandy Maddox    bmaddox@thelinkmn.org  </a:t>
            </a:r>
            <a:br>
              <a:rPr lang="en-US" sz="3600" dirty="0" smtClean="0"/>
            </a:br>
            <a:r>
              <a:rPr lang="en-US" sz="3600" dirty="0" smtClean="0"/>
              <a:t>Heidi Kopischke      hkopischke@thelinkmn.org</a:t>
            </a:r>
            <a:br>
              <a:rPr lang="en-US" sz="3600" dirty="0" smtClean="0"/>
            </a:br>
            <a:r>
              <a:rPr lang="en-US" sz="3600" dirty="0" smtClean="0"/>
              <a:t>Trevor Berberick     trevor.berberick@childrensmn.org</a:t>
            </a:r>
            <a:br>
              <a:rPr lang="en-US" sz="3600" dirty="0" smtClean="0"/>
            </a:br>
            <a:endParaRPr lang="en-US" sz="3600" dirty="0"/>
          </a:p>
        </p:txBody>
      </p:sp>
    </p:spTree>
    <p:extLst>
      <p:ext uri="{BB962C8B-B14F-4D97-AF65-F5344CB8AC3E}">
        <p14:creationId xmlns:p14="http://schemas.microsoft.com/office/powerpoint/2010/main" val="67820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Forms of Sexual Exploitation </a:t>
            </a:r>
            <a:endParaRPr lang="en-US" dirty="0"/>
          </a:p>
        </p:txBody>
      </p:sp>
      <p:sp>
        <p:nvSpPr>
          <p:cNvPr id="18" name="Oval 17" descr="Big oval titled sexual exploitation" title="Big Oval "/>
          <p:cNvSpPr/>
          <p:nvPr/>
        </p:nvSpPr>
        <p:spPr>
          <a:xfrm>
            <a:off x="3303836" y="1246408"/>
            <a:ext cx="5562600" cy="5334000"/>
          </a:xfrm>
          <a:prstGeom prst="ellipse">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Oval 18" descr="Small oval titled commercial sexual exploitation inside the larger oval " title="Small Oval "/>
          <p:cNvSpPr/>
          <p:nvPr/>
        </p:nvSpPr>
        <p:spPr>
          <a:xfrm>
            <a:off x="4183856" y="2866793"/>
            <a:ext cx="3780830" cy="3610208"/>
          </a:xfrm>
          <a:prstGeom prst="ellipse">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6"/>
          <p:cNvSpPr txBox="1"/>
          <p:nvPr/>
        </p:nvSpPr>
        <p:spPr>
          <a:xfrm>
            <a:off x="4259907" y="1329780"/>
            <a:ext cx="3498354" cy="769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solidFill>
                  <a:srgbClr val="2B2B31"/>
                </a:solidFill>
              </a:rPr>
              <a:t>SEXUAL</a:t>
            </a:r>
            <a:r>
              <a:rPr lang="en-US" sz="2200" dirty="0">
                <a:solidFill>
                  <a:srgbClr val="2B2B31"/>
                </a:solidFill>
              </a:rPr>
              <a:t> </a:t>
            </a:r>
          </a:p>
          <a:p>
            <a:pPr algn="ctr"/>
            <a:r>
              <a:rPr lang="en-US" sz="2200" b="1" dirty="0">
                <a:solidFill>
                  <a:srgbClr val="2B2B31"/>
                </a:solidFill>
              </a:rPr>
              <a:t>EXPLOITATION</a:t>
            </a:r>
            <a:r>
              <a:rPr lang="en-US" sz="2200" dirty="0">
                <a:solidFill>
                  <a:srgbClr val="2B2B31"/>
                </a:solidFill>
              </a:rPr>
              <a:t> </a:t>
            </a:r>
          </a:p>
        </p:txBody>
      </p:sp>
      <p:sp>
        <p:nvSpPr>
          <p:cNvPr id="21" name="TextBox 7"/>
          <p:cNvSpPr txBox="1"/>
          <p:nvPr/>
        </p:nvSpPr>
        <p:spPr>
          <a:xfrm>
            <a:off x="4335959" y="3269161"/>
            <a:ext cx="3498354" cy="769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solidFill>
                  <a:srgbClr val="2B2B31"/>
                </a:solidFill>
              </a:rPr>
              <a:t>COMMERCIAL </a:t>
            </a:r>
          </a:p>
          <a:p>
            <a:pPr algn="ctr"/>
            <a:r>
              <a:rPr lang="en-US" sz="2200" b="1" dirty="0">
                <a:solidFill>
                  <a:srgbClr val="2B2B31"/>
                </a:solidFill>
              </a:rPr>
              <a:t>SEXUAL EXPLOITATION</a:t>
            </a:r>
            <a:endParaRPr lang="en-US" sz="2200" dirty="0">
              <a:solidFill>
                <a:srgbClr val="2B2B31"/>
              </a:solidFill>
            </a:endParaRPr>
          </a:p>
        </p:txBody>
      </p:sp>
      <p:sp>
        <p:nvSpPr>
          <p:cNvPr id="22" name="TextBox 8"/>
          <p:cNvSpPr txBox="1"/>
          <p:nvPr/>
        </p:nvSpPr>
        <p:spPr>
          <a:xfrm>
            <a:off x="3470336" y="4147371"/>
            <a:ext cx="156448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Survival Sex</a:t>
            </a:r>
          </a:p>
        </p:txBody>
      </p:sp>
      <p:sp>
        <p:nvSpPr>
          <p:cNvPr id="23" name="TextBox 9"/>
          <p:cNvSpPr txBox="1"/>
          <p:nvPr/>
        </p:nvSpPr>
        <p:spPr>
          <a:xfrm>
            <a:off x="3937596" y="2278828"/>
            <a:ext cx="22598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Sexual Harassment</a:t>
            </a:r>
          </a:p>
        </p:txBody>
      </p:sp>
      <p:sp>
        <p:nvSpPr>
          <p:cNvPr id="24" name="TextBox 10"/>
          <p:cNvSpPr txBox="1"/>
          <p:nvPr/>
        </p:nvSpPr>
        <p:spPr>
          <a:xfrm>
            <a:off x="6454526" y="2235115"/>
            <a:ext cx="18252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Sexual Abuse/ Assault</a:t>
            </a:r>
          </a:p>
        </p:txBody>
      </p:sp>
      <p:sp>
        <p:nvSpPr>
          <p:cNvPr id="25" name="TextBox 11"/>
          <p:cNvSpPr txBox="1"/>
          <p:nvPr/>
        </p:nvSpPr>
        <p:spPr>
          <a:xfrm>
            <a:off x="3586311" y="4819307"/>
            <a:ext cx="182522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Prostitution</a:t>
            </a:r>
          </a:p>
        </p:txBody>
      </p:sp>
      <p:sp>
        <p:nvSpPr>
          <p:cNvPr id="26" name="TextBox 12"/>
          <p:cNvSpPr txBox="1"/>
          <p:nvPr/>
        </p:nvSpPr>
        <p:spPr>
          <a:xfrm>
            <a:off x="7052072" y="4135132"/>
            <a:ext cx="182522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Pornography</a:t>
            </a:r>
          </a:p>
        </p:txBody>
      </p:sp>
      <p:sp>
        <p:nvSpPr>
          <p:cNvPr id="27" name="TextBox 13"/>
          <p:cNvSpPr txBox="1"/>
          <p:nvPr/>
        </p:nvSpPr>
        <p:spPr>
          <a:xfrm>
            <a:off x="6965156" y="4953001"/>
            <a:ext cx="14341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B2B31"/>
                </a:solidFill>
              </a:rPr>
              <a:t>Stripping</a:t>
            </a:r>
          </a:p>
        </p:txBody>
      </p:sp>
      <p:sp>
        <p:nvSpPr>
          <p:cNvPr id="28" name="TextBox 14"/>
          <p:cNvSpPr txBox="1"/>
          <p:nvPr/>
        </p:nvSpPr>
        <p:spPr>
          <a:xfrm>
            <a:off x="5400675" y="4275654"/>
            <a:ext cx="1303734" cy="861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rgbClr val="2B2B31"/>
                </a:solidFill>
              </a:rPr>
              <a:t>$</a:t>
            </a:r>
          </a:p>
        </p:txBody>
      </p:sp>
      <p:sp>
        <p:nvSpPr>
          <p:cNvPr id="29" name="TextBox 15"/>
          <p:cNvSpPr txBox="1"/>
          <p:nvPr/>
        </p:nvSpPr>
        <p:spPr>
          <a:xfrm>
            <a:off x="5067499" y="5334001"/>
            <a:ext cx="198457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2B2B31"/>
                </a:solidFill>
              </a:rPr>
              <a:t>Sex Trafficking </a:t>
            </a:r>
          </a:p>
        </p:txBody>
      </p:sp>
      <p:sp>
        <p:nvSpPr>
          <p:cNvPr id="16" name="Rectangle 15"/>
          <p:cNvSpPr/>
          <p:nvPr/>
        </p:nvSpPr>
        <p:spPr>
          <a:xfrm>
            <a:off x="8975080" y="5869856"/>
            <a:ext cx="2238498" cy="400110"/>
          </a:xfrm>
          <a:prstGeom prst="rect">
            <a:avLst/>
          </a:prstGeom>
        </p:spPr>
        <p:txBody>
          <a:bodyPr wrap="none">
            <a:spAutoFit/>
          </a:bodyPr>
          <a:lstStyle/>
          <a:p>
            <a:r>
              <a:rPr lang="en-US" sz="2000" b="1" dirty="0">
                <a:solidFill>
                  <a:srgbClr val="000000"/>
                </a:solidFill>
              </a:rPr>
              <a:t>Do Justice LLC 2014</a:t>
            </a:r>
          </a:p>
        </p:txBody>
      </p:sp>
    </p:spTree>
    <p:extLst>
      <p:ext uri="{BB962C8B-B14F-4D97-AF65-F5344CB8AC3E}">
        <p14:creationId xmlns:p14="http://schemas.microsoft.com/office/powerpoint/2010/main" val="732834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621" y="2325402"/>
            <a:ext cx="673698" cy="6736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U-Turn Arrow 3" descr="Arrow showing a u-turn" title="Arrow"/>
          <p:cNvSpPr/>
          <p:nvPr/>
        </p:nvSpPr>
        <p:spPr>
          <a:xfrm rot="8031892">
            <a:off x="1670102" y="3858213"/>
            <a:ext cx="3421874" cy="1234241"/>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028" name="Picture 4" descr="Image result for buyer silhouette png"/>
          <p:cNvPicPr>
            <a:picLocks noChangeAspect="1" noChangeArrowheads="1"/>
          </p:cNvPicPr>
          <p:nvPr/>
        </p:nvPicPr>
        <p:blipFill rotWithShape="1">
          <a:blip r:embed="rId4">
            <a:extLst>
              <a:ext uri="{28A0092B-C50C-407E-A947-70E740481C1C}">
                <a14:useLocalDpi xmlns:a14="http://schemas.microsoft.com/office/drawing/2010/main" val="0"/>
              </a:ext>
            </a:extLst>
          </a:blip>
          <a:srcRect l="174" t="5908" r="76962" b="54461"/>
          <a:stretch/>
        </p:blipFill>
        <p:spPr bwMode="auto">
          <a:xfrm>
            <a:off x="3894733" y="3693497"/>
            <a:ext cx="1312724" cy="170654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4" descr="Image result for buyer silhouette png"/>
          <p:cNvPicPr>
            <a:picLocks noChangeAspect="1" noChangeArrowheads="1"/>
          </p:cNvPicPr>
          <p:nvPr/>
        </p:nvPicPr>
        <p:blipFill rotWithShape="1">
          <a:blip r:embed="rId4">
            <a:extLst>
              <a:ext uri="{28A0092B-C50C-407E-A947-70E740481C1C}">
                <a14:useLocalDpi xmlns:a14="http://schemas.microsoft.com/office/drawing/2010/main" val="0"/>
              </a:ext>
            </a:extLst>
          </a:blip>
          <a:srcRect l="25715" t="5908" r="51457" b="54461"/>
          <a:stretch/>
        </p:blipFill>
        <p:spPr bwMode="auto">
          <a:xfrm>
            <a:off x="2890214" y="4611057"/>
            <a:ext cx="1321045" cy="172002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U-Turn Arrow 12" descr="Arrow showing a u-turn" title="Arrow"/>
          <p:cNvSpPr/>
          <p:nvPr/>
        </p:nvSpPr>
        <p:spPr>
          <a:xfrm rot="18819706">
            <a:off x="924067" y="2869284"/>
            <a:ext cx="3213100" cy="1323274"/>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5" name="Picture 4" descr="Image result for buyer silhouette png"/>
          <p:cNvPicPr>
            <a:picLocks noChangeAspect="1" noChangeArrowheads="1"/>
          </p:cNvPicPr>
          <p:nvPr/>
        </p:nvPicPr>
        <p:blipFill rotWithShape="1">
          <a:blip r:embed="rId4">
            <a:extLst>
              <a:ext uri="{28A0092B-C50C-407E-A947-70E740481C1C}">
                <a14:useLocalDpi xmlns:a14="http://schemas.microsoft.com/office/drawing/2010/main" val="0"/>
              </a:ext>
            </a:extLst>
          </a:blip>
          <a:srcRect t="61931" r="76738"/>
          <a:stretch/>
        </p:blipFill>
        <p:spPr bwMode="auto">
          <a:xfrm>
            <a:off x="586628" y="4249560"/>
            <a:ext cx="1450373" cy="178021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4" name="Picture 10" descr="Image result for food transparent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83" y="2882362"/>
            <a:ext cx="867383" cy="867383"/>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age result for house transparent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5692" y="1546340"/>
            <a:ext cx="833085" cy="7872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709662" y="1398323"/>
            <a:ext cx="5952251" cy="4801314"/>
          </a:xfrm>
          <a:prstGeom prst="rect">
            <a:avLst/>
          </a:prstGeom>
        </p:spPr>
        <p:txBody>
          <a:bodyPr wrap="square">
            <a:spAutoFit/>
          </a:bodyPr>
          <a:lstStyle/>
          <a:p>
            <a:pPr lvl="0">
              <a:defRPr/>
            </a:pPr>
            <a:r>
              <a:rPr lang="en-US" sz="2400" b="1" u="sng" dirty="0" smtClean="0"/>
              <a:t>Anything </a:t>
            </a:r>
            <a:r>
              <a:rPr lang="en-US" sz="2400" b="1" u="sng" dirty="0"/>
              <a:t>of </a:t>
            </a:r>
            <a:r>
              <a:rPr lang="en-US" sz="2400" b="1" u="sng" dirty="0" smtClean="0"/>
              <a:t>value </a:t>
            </a:r>
            <a:r>
              <a:rPr lang="en-US" sz="2400" dirty="0" smtClean="0"/>
              <a:t>(e.g</a:t>
            </a:r>
            <a:r>
              <a:rPr lang="en-US" sz="2400" dirty="0"/>
              <a:t>., money, drugs, food, shelter, rent, or higher status in a gang or group</a:t>
            </a:r>
            <a:r>
              <a:rPr lang="en-US" sz="2400" dirty="0" smtClean="0"/>
              <a:t>)</a:t>
            </a:r>
          </a:p>
          <a:p>
            <a:pPr lvl="0">
              <a:defRPr/>
            </a:pPr>
            <a:r>
              <a:rPr lang="en-US" sz="2400" dirty="0" smtClean="0"/>
              <a:t>		   -  OR  -</a:t>
            </a:r>
          </a:p>
          <a:p>
            <a:pPr lvl="0">
              <a:defRPr/>
            </a:pPr>
            <a:r>
              <a:rPr lang="en-US" sz="2400" dirty="0" smtClean="0"/>
              <a:t>a </a:t>
            </a:r>
            <a:r>
              <a:rPr lang="en-US" sz="2400" b="1" u="sng" dirty="0"/>
              <a:t>promise</a:t>
            </a:r>
            <a:r>
              <a:rPr lang="en-US" sz="2400" dirty="0"/>
              <a:t> of anything of value </a:t>
            </a:r>
            <a:endParaRPr lang="en-US" sz="2400" dirty="0" smtClean="0"/>
          </a:p>
          <a:p>
            <a:pPr lvl="0">
              <a:defRPr/>
            </a:pPr>
            <a:r>
              <a:rPr lang="en-US" sz="2400" dirty="0" smtClean="0"/>
              <a:t>is </a:t>
            </a:r>
            <a:r>
              <a:rPr lang="en-US" sz="2400" dirty="0"/>
              <a:t>given to a person by any means in exchange for any type of sexual activity</a:t>
            </a:r>
            <a:r>
              <a:rPr lang="en-US" sz="2400" dirty="0" smtClean="0"/>
              <a:t>.</a:t>
            </a:r>
          </a:p>
          <a:p>
            <a:pPr lvl="0">
              <a:defRPr/>
            </a:pPr>
            <a:endParaRPr lang="en-US" sz="2400" dirty="0" smtClean="0"/>
          </a:p>
          <a:p>
            <a:pPr lvl="0">
              <a:defRPr/>
            </a:pPr>
            <a:r>
              <a:rPr lang="en-US" sz="2400" dirty="0" smtClean="0"/>
              <a:t> </a:t>
            </a:r>
            <a:r>
              <a:rPr lang="en-US" sz="2400" b="1" i="1" dirty="0"/>
              <a:t>A third party may or may not be involved</a:t>
            </a:r>
            <a:r>
              <a:rPr lang="en-US" sz="2400" b="1" dirty="0" smtClean="0"/>
              <a:t>.</a:t>
            </a:r>
          </a:p>
          <a:p>
            <a:pPr lvl="0">
              <a:defRPr/>
            </a:pPr>
            <a:endParaRPr lang="en-US" sz="2400" dirty="0"/>
          </a:p>
          <a:p>
            <a:pPr lvl="0">
              <a:defRPr/>
            </a:pPr>
            <a:r>
              <a:rPr lang="en-US" sz="2200" i="1" dirty="0" smtClean="0"/>
              <a:t>Youth </a:t>
            </a:r>
            <a:r>
              <a:rPr lang="en-US" sz="2200" i="1" u="sng" dirty="0" smtClean="0"/>
              <a:t>at-risk</a:t>
            </a:r>
            <a:r>
              <a:rPr lang="en-US" sz="2200" i="1" dirty="0" smtClean="0"/>
              <a:t> for sexual exploitation are eligible for Safe Harbor Regional Navigator and Specialized Community Services.</a:t>
            </a:r>
            <a:endParaRPr lang="en-US" sz="2200" i="1" dirty="0"/>
          </a:p>
        </p:txBody>
      </p:sp>
      <p:sp>
        <p:nvSpPr>
          <p:cNvPr id="18" name="TextBox 17"/>
          <p:cNvSpPr txBox="1"/>
          <p:nvPr/>
        </p:nvSpPr>
        <p:spPr>
          <a:xfrm>
            <a:off x="61447" y="6440314"/>
            <a:ext cx="4238704" cy="338554"/>
          </a:xfrm>
          <a:prstGeom prst="rect">
            <a:avLst/>
          </a:prstGeom>
          <a:noFill/>
        </p:spPr>
        <p:txBody>
          <a:bodyPr wrap="square" rtlCol="0">
            <a:spAutoFit/>
          </a:bodyPr>
          <a:lstStyle/>
          <a:p>
            <a:r>
              <a:rPr lang="en-US" sz="1600" dirty="0" smtClean="0"/>
              <a:t>Copyright 2016 SVJI @ MNCASA</a:t>
            </a:r>
            <a:endParaRPr lang="en-US" sz="1600" dirty="0"/>
          </a:p>
        </p:txBody>
      </p:sp>
      <p:sp>
        <p:nvSpPr>
          <p:cNvPr id="2" name="Rectangle 1"/>
          <p:cNvSpPr/>
          <p:nvPr/>
        </p:nvSpPr>
        <p:spPr>
          <a:xfrm>
            <a:off x="5709662" y="6209481"/>
            <a:ext cx="6296339" cy="400110"/>
          </a:xfrm>
          <a:prstGeom prst="rect">
            <a:avLst/>
          </a:prstGeom>
        </p:spPr>
        <p:txBody>
          <a:bodyPr wrap="none">
            <a:spAutoFit/>
          </a:bodyPr>
          <a:lstStyle/>
          <a:p>
            <a:r>
              <a:rPr lang="en-US" sz="2000" b="1" dirty="0">
                <a:solidFill>
                  <a:srgbClr val="00325C"/>
                </a:solidFill>
              </a:rPr>
              <a:t>http://www.health.state.mn.us/injury/topic/safeharbor/</a:t>
            </a:r>
          </a:p>
        </p:txBody>
      </p:sp>
      <p:sp>
        <p:nvSpPr>
          <p:cNvPr id="9" name="Title 8"/>
          <p:cNvSpPr>
            <a:spLocks noGrp="1"/>
          </p:cNvSpPr>
          <p:nvPr>
            <p:ph type="title"/>
          </p:nvPr>
        </p:nvSpPr>
        <p:spPr/>
        <p:txBody>
          <a:bodyPr>
            <a:normAutofit/>
          </a:bodyPr>
          <a:lstStyle/>
          <a:p>
            <a:pPr algn="ctr"/>
            <a:r>
              <a:rPr lang="en-US" sz="2800" b="1" dirty="0" smtClean="0"/>
              <a:t>Commercial Sexual Exploitation </a:t>
            </a:r>
            <a:br>
              <a:rPr lang="en-US" sz="2800" b="1" dirty="0" smtClean="0"/>
            </a:br>
            <a:r>
              <a:rPr lang="en-US" sz="2800" dirty="0" smtClean="0"/>
              <a:t>Eligibility for Safe Harbor Services for Youth Ages 24 and younger</a:t>
            </a:r>
            <a:endParaRPr lang="en-US" sz="2800" dirty="0"/>
          </a:p>
        </p:txBody>
      </p:sp>
    </p:spTree>
    <p:extLst>
      <p:ext uri="{BB962C8B-B14F-4D97-AF65-F5344CB8AC3E}">
        <p14:creationId xmlns:p14="http://schemas.microsoft.com/office/powerpoint/2010/main" val="1702195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72209" y="1358781"/>
            <a:ext cx="8939041" cy="5148036"/>
          </a:xfrm>
        </p:spPr>
        <p:txBody>
          <a:bodyPr>
            <a:normAutofit fontScale="92500" lnSpcReduction="10000"/>
          </a:bodyPr>
          <a:lstStyle/>
          <a:p>
            <a:r>
              <a:rPr lang="en-US" dirty="0"/>
              <a:t>Does the student have unexplained absences from school, or has the student demonstrated an inability to attend school on a regular basis?</a:t>
            </a:r>
          </a:p>
          <a:p>
            <a:r>
              <a:rPr lang="en-US" dirty="0"/>
              <a:t>Has the student suddenly changed his or her usual attire, behavior, or relationships?</a:t>
            </a:r>
          </a:p>
          <a:p>
            <a:r>
              <a:rPr lang="en-US" dirty="0"/>
              <a:t>Does the student suddenly have </a:t>
            </a:r>
            <a:r>
              <a:rPr lang="en-US" dirty="0" smtClean="0"/>
              <a:t>expensive </a:t>
            </a:r>
            <a:r>
              <a:rPr lang="en-US" dirty="0"/>
              <a:t>material possessions?</a:t>
            </a:r>
          </a:p>
          <a:p>
            <a:r>
              <a:rPr lang="en-US" dirty="0"/>
              <a:t>Does the student chronically run away from home? </a:t>
            </a:r>
          </a:p>
          <a:p>
            <a:r>
              <a:rPr lang="en-US" dirty="0" smtClean="0"/>
              <a:t>Does </a:t>
            </a:r>
            <a:r>
              <a:rPr lang="en-US" dirty="0"/>
              <a:t>the student defer to another person to speak for him or her, especially during interactions with school authority figures (this may include an adult described by the student as a relative, but may also be a friend or boyfriend/girlfriend</a:t>
            </a:r>
            <a:r>
              <a:rPr lang="en-US" dirty="0" smtClean="0"/>
              <a:t>)?</a:t>
            </a:r>
          </a:p>
          <a:p>
            <a:r>
              <a:rPr lang="en-US" dirty="0" smtClean="0"/>
              <a:t>Does the student talk about frequent travel? </a:t>
            </a:r>
            <a:endParaRPr lang="en-US" dirty="0"/>
          </a:p>
          <a:p>
            <a:endParaRPr lang="en-US" dirty="0"/>
          </a:p>
        </p:txBody>
      </p:sp>
      <p:sp>
        <p:nvSpPr>
          <p:cNvPr id="4" name="Title 3"/>
          <p:cNvSpPr>
            <a:spLocks noGrp="1"/>
          </p:cNvSpPr>
          <p:nvPr>
            <p:ph type="title"/>
          </p:nvPr>
        </p:nvSpPr>
        <p:spPr>
          <a:xfrm>
            <a:off x="1980751" y="-289414"/>
            <a:ext cx="8230499" cy="1381028"/>
          </a:xfrm>
        </p:spPr>
        <p:txBody>
          <a:bodyPr/>
          <a:lstStyle/>
          <a:p>
            <a:r>
              <a:rPr lang="en-US" dirty="0" smtClean="0"/>
              <a:t>Signs and Indicators</a:t>
            </a:r>
            <a:endParaRPr lang="en-US" b="1" dirty="0">
              <a:latin typeface="+mn-lt"/>
            </a:endParaRPr>
          </a:p>
        </p:txBody>
      </p:sp>
    </p:spTree>
    <p:extLst>
      <p:ext uri="{BB962C8B-B14F-4D97-AF65-F5344CB8AC3E}">
        <p14:creationId xmlns:p14="http://schemas.microsoft.com/office/powerpoint/2010/main" val="44218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73426" y="1358780"/>
            <a:ext cx="9137824" cy="5055271"/>
          </a:xfrm>
        </p:spPr>
        <p:txBody>
          <a:bodyPr>
            <a:normAutofit fontScale="85000" lnSpcReduction="10000"/>
          </a:bodyPr>
          <a:lstStyle/>
          <a:p>
            <a:r>
              <a:rPr lang="en-US" dirty="0" smtClean="0"/>
              <a:t>Does the student have a </a:t>
            </a:r>
            <a:r>
              <a:rPr lang="en-US" dirty="0"/>
              <a:t>history of attending many different schools or has multiple recent </a:t>
            </a:r>
            <a:r>
              <a:rPr lang="en-US" dirty="0" smtClean="0"/>
              <a:t>transfers? </a:t>
            </a:r>
            <a:endParaRPr lang="en-US" dirty="0"/>
          </a:p>
          <a:p>
            <a:r>
              <a:rPr lang="en-US" b="0" dirty="0" smtClean="0"/>
              <a:t>Does </a:t>
            </a:r>
            <a:r>
              <a:rPr lang="en-US" b="0" dirty="0"/>
              <a:t>the student have a “boyfriend” or “girlfriend” who is noticeably older? </a:t>
            </a:r>
          </a:p>
          <a:p>
            <a:r>
              <a:rPr lang="en-US" b="0" dirty="0"/>
              <a:t>Is the student </a:t>
            </a:r>
            <a:r>
              <a:rPr lang="en-US" b="0" dirty="0" smtClean="0"/>
              <a:t>making </a:t>
            </a:r>
            <a:r>
              <a:rPr lang="en-US" b="0" dirty="0"/>
              <a:t>references to sexual situations or terminology that are beyond age-specific norms? </a:t>
            </a:r>
          </a:p>
          <a:p>
            <a:r>
              <a:rPr lang="en-US" b="0" dirty="0"/>
              <a:t>Can the student freely contact friends, family, or his or her legal </a:t>
            </a:r>
            <a:r>
              <a:rPr lang="en-US" b="0" dirty="0" smtClean="0"/>
              <a:t>guardian, or does someone else control this communication? </a:t>
            </a:r>
          </a:p>
          <a:p>
            <a:r>
              <a:rPr lang="en-US" b="0" dirty="0" smtClean="0"/>
              <a:t>Does the student </a:t>
            </a:r>
            <a:r>
              <a:rPr lang="en-US" dirty="0" smtClean="0"/>
              <a:t>u</a:t>
            </a:r>
            <a:r>
              <a:rPr lang="en-US" b="0" dirty="0" smtClean="0"/>
              <a:t>se </a:t>
            </a:r>
            <a:r>
              <a:rPr lang="en-US" b="0" dirty="0"/>
              <a:t>sex industry lingo: refers to controller as boyfriend, pimp, manager, or “daddy”; refers to commercial sex as “The Life,” or “The Game”; refers to dates as “Johns” or “Tricks.” </a:t>
            </a:r>
            <a:endParaRPr lang="en-US" b="0" dirty="0" smtClean="0"/>
          </a:p>
          <a:p>
            <a:r>
              <a:rPr lang="en-US" dirty="0" smtClean="0"/>
              <a:t>Does the student have </a:t>
            </a:r>
            <a:r>
              <a:rPr lang="en-US" dirty="0"/>
              <a:t>numerous inconsistences in their story when recounting life outside of </a:t>
            </a:r>
            <a:r>
              <a:rPr lang="en-US" dirty="0" smtClean="0"/>
              <a:t>school?</a:t>
            </a:r>
            <a:endParaRPr lang="en-US" dirty="0"/>
          </a:p>
          <a:p>
            <a:endParaRPr lang="en-US" b="0" dirty="0"/>
          </a:p>
          <a:p>
            <a:pPr lvl="1"/>
            <a:endParaRPr lang="en-US" dirty="0"/>
          </a:p>
        </p:txBody>
      </p:sp>
      <p:sp>
        <p:nvSpPr>
          <p:cNvPr id="4" name="Title 3"/>
          <p:cNvSpPr>
            <a:spLocks noGrp="1"/>
          </p:cNvSpPr>
          <p:nvPr>
            <p:ph type="title"/>
          </p:nvPr>
        </p:nvSpPr>
        <p:spPr>
          <a:xfrm>
            <a:off x="1980751" y="-289414"/>
            <a:ext cx="8230499" cy="1381028"/>
          </a:xfrm>
        </p:spPr>
        <p:txBody>
          <a:bodyPr/>
          <a:lstStyle/>
          <a:p>
            <a:r>
              <a:rPr lang="en-US" dirty="0"/>
              <a:t>Signs and Indicators</a:t>
            </a:r>
            <a:endParaRPr lang="en-US" b="1" dirty="0">
              <a:latin typeface="+mn-lt"/>
            </a:endParaRPr>
          </a:p>
        </p:txBody>
      </p:sp>
    </p:spTree>
    <p:extLst>
      <p:ext uri="{BB962C8B-B14F-4D97-AF65-F5344CB8AC3E}">
        <p14:creationId xmlns:p14="http://schemas.microsoft.com/office/powerpoint/2010/main" val="114839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Minnesota’s Response to Sex Trafficking - No Wrong Door</a:t>
            </a:r>
          </a:p>
        </p:txBody>
      </p:sp>
      <p:pic>
        <p:nvPicPr>
          <p:cNvPr id="2" name="Picture 1" descr="Outline of the state of Minnesota with the words &quot;Safe Harbor&quot; to the right of the image" title="Safe Harbor Logo"/>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508138" y="4343400"/>
            <a:ext cx="3175724" cy="1625970"/>
          </a:xfrm>
          <a:prstGeom prst="rect">
            <a:avLst/>
          </a:prstGeom>
          <a:noFill/>
        </p:spPr>
      </p:pic>
    </p:spTree>
    <p:extLst>
      <p:ext uri="{BB962C8B-B14F-4D97-AF65-F5344CB8AC3E}">
        <p14:creationId xmlns:p14="http://schemas.microsoft.com/office/powerpoint/2010/main" val="987167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9144000" cy="1230312"/>
          </a:xfrm>
        </p:spPr>
        <p:txBody>
          <a:bodyPr>
            <a:normAutofit/>
          </a:bodyPr>
          <a:lstStyle/>
          <a:p>
            <a:pPr algn="ctr"/>
            <a:r>
              <a:rPr lang="en-US" sz="4000" b="1" dirty="0"/>
              <a:t>Safe Harbor Law </a:t>
            </a:r>
          </a:p>
        </p:txBody>
      </p:sp>
      <p:sp>
        <p:nvSpPr>
          <p:cNvPr id="3" name="Content Placeholder 2"/>
          <p:cNvSpPr>
            <a:spLocks noGrp="1"/>
          </p:cNvSpPr>
          <p:nvPr>
            <p:ph idx="4294967295"/>
          </p:nvPr>
        </p:nvSpPr>
        <p:spPr>
          <a:xfrm>
            <a:off x="3524250" y="1123720"/>
            <a:ext cx="5143500" cy="2751251"/>
          </a:xfrm>
          <a:prstGeom prst="rect">
            <a:avLst/>
          </a:prstGeom>
          <a:solidFill>
            <a:schemeClr val="tx1"/>
          </a:solidFill>
          <a:ln w="57150">
            <a:noFill/>
          </a:ln>
        </p:spPr>
        <p:style>
          <a:lnRef idx="2">
            <a:schemeClr val="accent3"/>
          </a:lnRef>
          <a:fillRef idx="1">
            <a:schemeClr val="lt1"/>
          </a:fillRef>
          <a:effectRef idx="0">
            <a:schemeClr val="accent3"/>
          </a:effectRef>
          <a:fontRef idx="minor">
            <a:schemeClr val="dk1"/>
          </a:fontRef>
        </p:style>
        <p:txBody>
          <a:bodyPr anchor="ctr">
            <a:noAutofit/>
          </a:bodyPr>
          <a:lstStyle/>
          <a:p>
            <a:pPr marL="0" indent="0" algn="ctr">
              <a:buNone/>
            </a:pPr>
            <a:r>
              <a:rPr lang="en-US" sz="2800" dirty="0">
                <a:solidFill>
                  <a:schemeClr val="bg1">
                    <a:lumMod val="95000"/>
                  </a:schemeClr>
                </a:solidFill>
              </a:rPr>
              <a:t>Sexually exploited youth </a:t>
            </a:r>
          </a:p>
          <a:p>
            <a:pPr marL="0" indent="0" algn="ctr">
              <a:buNone/>
            </a:pPr>
            <a:r>
              <a:rPr lang="en-US" sz="2800" u="sng" dirty="0">
                <a:solidFill>
                  <a:schemeClr val="accent2"/>
                </a:solidFill>
              </a:rPr>
              <a:t>17 years old and under</a:t>
            </a:r>
            <a:r>
              <a:rPr lang="en-US" sz="2800" dirty="0">
                <a:solidFill>
                  <a:schemeClr val="accent2"/>
                </a:solidFill>
              </a:rPr>
              <a:t> </a:t>
            </a:r>
          </a:p>
          <a:p>
            <a:pPr marL="0" indent="0" algn="ctr">
              <a:buNone/>
            </a:pPr>
            <a:r>
              <a:rPr lang="en-US" sz="2800" dirty="0">
                <a:solidFill>
                  <a:schemeClr val="bg1">
                    <a:lumMod val="95000"/>
                  </a:schemeClr>
                </a:solidFill>
              </a:rPr>
              <a:t>can </a:t>
            </a:r>
            <a:r>
              <a:rPr lang="en-US" sz="2800" i="1" dirty="0">
                <a:solidFill>
                  <a:schemeClr val="bg1">
                    <a:lumMod val="95000"/>
                  </a:schemeClr>
                </a:solidFill>
              </a:rPr>
              <a:t>no longer be criminalized for engaging in </a:t>
            </a:r>
            <a:r>
              <a:rPr lang="en-US" sz="2800" i="1" dirty="0" smtClean="0">
                <a:solidFill>
                  <a:schemeClr val="bg1">
                    <a:lumMod val="95000"/>
                  </a:schemeClr>
                </a:solidFill>
              </a:rPr>
              <a:t>prostitution, instead </a:t>
            </a:r>
            <a:r>
              <a:rPr lang="en-US" sz="2800" i="1" dirty="0">
                <a:solidFill>
                  <a:schemeClr val="bg1">
                    <a:lumMod val="95000"/>
                  </a:schemeClr>
                </a:solidFill>
              </a:rPr>
              <a:t>should be referred to services</a:t>
            </a:r>
            <a:r>
              <a:rPr lang="en-US" sz="2800" dirty="0">
                <a:solidFill>
                  <a:schemeClr val="bg1">
                    <a:lumMod val="95000"/>
                  </a:schemeClr>
                </a:solidFill>
              </a:rPr>
              <a:t>. </a:t>
            </a:r>
          </a:p>
        </p:txBody>
      </p:sp>
      <p:sp>
        <p:nvSpPr>
          <p:cNvPr id="4" name="TextBox 3"/>
          <p:cNvSpPr txBox="1"/>
          <p:nvPr/>
        </p:nvSpPr>
        <p:spPr>
          <a:xfrm>
            <a:off x="3524250" y="4038601"/>
            <a:ext cx="5143500" cy="2246769"/>
          </a:xfrm>
          <a:prstGeom prst="rect">
            <a:avLst/>
          </a:prstGeom>
          <a:solidFill>
            <a:schemeClr val="tx1"/>
          </a:solidFill>
        </p:spPr>
        <p:txBody>
          <a:bodyPr wrap="square" rtlCol="0">
            <a:spAutoFit/>
          </a:bodyPr>
          <a:lstStyle/>
          <a:p>
            <a:pPr algn="ctr"/>
            <a:r>
              <a:rPr lang="en-US" sz="2800" dirty="0">
                <a:solidFill>
                  <a:schemeClr val="bg1"/>
                </a:solidFill>
              </a:rPr>
              <a:t>Sexually exploited youth </a:t>
            </a:r>
          </a:p>
          <a:p>
            <a:pPr algn="ctr"/>
            <a:r>
              <a:rPr lang="en-US" sz="2800" u="sng" dirty="0">
                <a:solidFill>
                  <a:schemeClr val="tx1">
                    <a:lumMod val="25000"/>
                    <a:lumOff val="75000"/>
                  </a:schemeClr>
                </a:solidFill>
              </a:rPr>
              <a:t>24 years old and under</a:t>
            </a:r>
          </a:p>
          <a:p>
            <a:pPr algn="ctr"/>
            <a:r>
              <a:rPr lang="en-US" sz="2800" i="1" dirty="0">
                <a:solidFill>
                  <a:schemeClr val="bg1"/>
                </a:solidFill>
              </a:rPr>
              <a:t>deserve and are eligible for specialized, trauma-informed </a:t>
            </a:r>
          </a:p>
          <a:p>
            <a:pPr algn="ctr"/>
            <a:r>
              <a:rPr lang="en-US" sz="2800" i="1" dirty="0">
                <a:solidFill>
                  <a:schemeClr val="bg1"/>
                </a:solidFill>
              </a:rPr>
              <a:t>services to heal and recover.</a:t>
            </a:r>
          </a:p>
        </p:txBody>
      </p:sp>
    </p:spTree>
    <p:extLst>
      <p:ext uri="{BB962C8B-B14F-4D97-AF65-F5344CB8AC3E}">
        <p14:creationId xmlns:p14="http://schemas.microsoft.com/office/powerpoint/2010/main" val="64058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78" y="-92765"/>
            <a:ext cx="6692347" cy="7189541"/>
          </a:xfrm>
          <a:prstGeom prst="rect">
            <a:avLst/>
          </a:prstGeom>
        </p:spPr>
      </p:pic>
      <p:sp>
        <p:nvSpPr>
          <p:cNvPr id="2" name="Title 1"/>
          <p:cNvSpPr>
            <a:spLocks noGrp="1"/>
          </p:cNvSpPr>
          <p:nvPr>
            <p:ph type="title"/>
          </p:nvPr>
        </p:nvSpPr>
        <p:spPr>
          <a:xfrm>
            <a:off x="838200" y="152401"/>
            <a:ext cx="10515600" cy="914400"/>
          </a:xfrm>
        </p:spPr>
        <p:txBody>
          <a:bodyPr/>
          <a:lstStyle/>
          <a:p>
            <a:r>
              <a:rPr lang="en-US" dirty="0" smtClean="0"/>
              <a:t>Safe Harbor Statewide Services</a:t>
            </a:r>
            <a:endParaRPr lang="en-US" dirty="0"/>
          </a:p>
        </p:txBody>
      </p:sp>
      <p:sp>
        <p:nvSpPr>
          <p:cNvPr id="3" name="Content Placeholder 2"/>
          <p:cNvSpPr>
            <a:spLocks noGrp="1"/>
          </p:cNvSpPr>
          <p:nvPr>
            <p:ph sz="quarter" idx="10"/>
          </p:nvPr>
        </p:nvSpPr>
        <p:spPr>
          <a:xfrm>
            <a:off x="838200" y="1066801"/>
            <a:ext cx="10515600" cy="5087938"/>
          </a:xfrm>
        </p:spPr>
        <p:txBody>
          <a:bodyPr/>
          <a:lstStyle/>
          <a:p>
            <a:endParaRPr lang="en-US" dirty="0"/>
          </a:p>
        </p:txBody>
      </p:sp>
    </p:spTree>
    <p:extLst>
      <p:ext uri="{BB962C8B-B14F-4D97-AF65-F5344CB8AC3E}">
        <p14:creationId xmlns:p14="http://schemas.microsoft.com/office/powerpoint/2010/main" val="324767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a:t>Best Practice Working </a:t>
            </a:r>
            <a:br>
              <a:rPr lang="en-US" sz="3200" b="1" dirty="0"/>
            </a:br>
            <a:r>
              <a:rPr lang="en-US" sz="3200" b="1" dirty="0"/>
              <a:t>with Sexually Exploited Youth</a:t>
            </a:r>
          </a:p>
        </p:txBody>
      </p:sp>
      <p:sp>
        <p:nvSpPr>
          <p:cNvPr id="5" name="Content Placeholder 4"/>
          <p:cNvSpPr>
            <a:spLocks noGrp="1"/>
          </p:cNvSpPr>
          <p:nvPr>
            <p:ph idx="1"/>
          </p:nvPr>
        </p:nvSpPr>
        <p:spPr/>
        <p:txBody>
          <a:bodyPr>
            <a:normAutofit/>
          </a:bodyPr>
          <a:lstStyle/>
          <a:p>
            <a:r>
              <a:rPr lang="en-US" sz="3600" dirty="0"/>
              <a:t>Survivor informed, survivor </a:t>
            </a:r>
            <a:r>
              <a:rPr lang="en-US" sz="3600" dirty="0" smtClean="0"/>
              <a:t>involvement</a:t>
            </a:r>
          </a:p>
          <a:p>
            <a:r>
              <a:rPr lang="en-US" sz="3600" dirty="0" smtClean="0"/>
              <a:t>Culturally relevant and responsive</a:t>
            </a:r>
            <a:endParaRPr lang="en-US" sz="3600" dirty="0"/>
          </a:p>
          <a:p>
            <a:r>
              <a:rPr lang="en-US" sz="3600" dirty="0" smtClean="0"/>
              <a:t>Strength-Based</a:t>
            </a:r>
          </a:p>
          <a:p>
            <a:r>
              <a:rPr lang="en-US" sz="3600" dirty="0"/>
              <a:t>Harm reduction</a:t>
            </a:r>
          </a:p>
        </p:txBody>
      </p:sp>
    </p:spTree>
    <p:extLst>
      <p:ext uri="{BB962C8B-B14F-4D97-AF65-F5344CB8AC3E}">
        <p14:creationId xmlns:p14="http://schemas.microsoft.com/office/powerpoint/2010/main" val="3689648836"/>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schemas.microsoft.com/office/2006/documentManagement/types"/>
    <ds:schemaRef ds:uri="http://schemas.microsoft.com/office/2006/metadata/properties"/>
    <ds:schemaRef ds:uri="a340cd5a-8d85-4c94-8b3b-dcb04460a05d"/>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2820</TotalTime>
  <Words>2244</Words>
  <Application>Microsoft Office PowerPoint</Application>
  <PresentationFormat>Widescreen</PresentationFormat>
  <Paragraphs>182</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NeueHaasGroteskText Std</vt:lpstr>
      <vt:lpstr>MN.IT</vt:lpstr>
      <vt:lpstr> Safe Harbor in a Storm: MN Response for Youth Who Are Sexually Exploited </vt:lpstr>
      <vt:lpstr>Forms of Sexual Exploitation </vt:lpstr>
      <vt:lpstr>Commercial Sexual Exploitation  Eligibility for Safe Harbor Services for Youth Ages 24 and younger</vt:lpstr>
      <vt:lpstr>Signs and Indicators</vt:lpstr>
      <vt:lpstr>Signs and Indicators</vt:lpstr>
      <vt:lpstr>Minnesota’s Response to Sex Trafficking - No Wrong Door</vt:lpstr>
      <vt:lpstr>Safe Harbor Law </vt:lpstr>
      <vt:lpstr>Safe Harbor Statewide Services</vt:lpstr>
      <vt:lpstr>Best Practice Working  with Sexually Exploited Youth</vt:lpstr>
      <vt:lpstr>Minnesota’s Child  Protection Response to Sex Trafficking</vt:lpstr>
      <vt:lpstr>PowerPoint Presentation</vt:lpstr>
      <vt:lpstr>PowerPoint Presentation</vt:lpstr>
      <vt:lpstr>PowerPoint Presentation</vt:lpstr>
      <vt:lpstr>PowerPoint Presentation</vt:lpstr>
      <vt:lpstr>Resources</vt:lpstr>
      <vt:lpstr>Questions?  Thank you!  Paula Schaefer   paula.schaefer@state.mn.us Brandy Maddox    bmaddox@thelinkmn.org   Heidi Kopischke      hkopischke@thelinkmn.org Trevor Berberick     trevor.berberick@childrensmn.org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Schaefer, Paula (MDH)</dc:creator>
  <cp:keywords>PowerPoint, Template</cp:keywords>
  <dc:description>Version 1.1, Released 8-2016</dc:description>
  <cp:lastModifiedBy>Schaefer, Paula (MDH)</cp:lastModifiedBy>
  <cp:revision>100</cp:revision>
  <dcterms:created xsi:type="dcterms:W3CDTF">2017-12-04T20:47:57Z</dcterms:created>
  <dcterms:modified xsi:type="dcterms:W3CDTF">2018-01-22T20:28:24Z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